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Default Extension="emf" ContentType="image/x-emf"/>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42"/>
  </p:notesMasterIdLst>
  <p:sldIdLst>
    <p:sldId id="256" r:id="rId2"/>
    <p:sldId id="257" r:id="rId3"/>
    <p:sldId id="297" r:id="rId4"/>
    <p:sldId id="258" r:id="rId5"/>
    <p:sldId id="296" r:id="rId6"/>
    <p:sldId id="259" r:id="rId7"/>
    <p:sldId id="260" r:id="rId8"/>
    <p:sldId id="261" r:id="rId9"/>
    <p:sldId id="263" r:id="rId10"/>
    <p:sldId id="302" r:id="rId11"/>
    <p:sldId id="265" r:id="rId12"/>
    <p:sldId id="266" r:id="rId13"/>
    <p:sldId id="270" r:id="rId14"/>
    <p:sldId id="271" r:id="rId15"/>
    <p:sldId id="273" r:id="rId16"/>
    <p:sldId id="303" r:id="rId17"/>
    <p:sldId id="274" r:id="rId18"/>
    <p:sldId id="275" r:id="rId19"/>
    <p:sldId id="276" r:id="rId20"/>
    <p:sldId id="277" r:id="rId21"/>
    <p:sldId id="278" r:id="rId22"/>
    <p:sldId id="279" r:id="rId23"/>
    <p:sldId id="291" r:id="rId24"/>
    <p:sldId id="292" r:id="rId25"/>
    <p:sldId id="293" r:id="rId26"/>
    <p:sldId id="280" r:id="rId27"/>
    <p:sldId id="281" r:id="rId28"/>
    <p:sldId id="284" r:id="rId29"/>
    <p:sldId id="282" r:id="rId30"/>
    <p:sldId id="285" r:id="rId31"/>
    <p:sldId id="287" r:id="rId32"/>
    <p:sldId id="286" r:id="rId33"/>
    <p:sldId id="289" r:id="rId34"/>
    <p:sldId id="290" r:id="rId35"/>
    <p:sldId id="294" r:id="rId36"/>
    <p:sldId id="295" r:id="rId37"/>
    <p:sldId id="298" r:id="rId38"/>
    <p:sldId id="299" r:id="rId39"/>
    <p:sldId id="300" r:id="rId40"/>
    <p:sldId id="301" r:id="rId4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CCECFF"/>
    <a:srgbClr val="FFCCFF"/>
    <a:srgbClr val="66FF33"/>
    <a:srgbClr val="00FF99"/>
    <a:srgbClr val="FFFFC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4" autoAdjust="0"/>
    <p:restoredTop sz="66860" autoAdjust="0"/>
  </p:normalViewPr>
  <p:slideViewPr>
    <p:cSldViewPr snapToGrid="0">
      <p:cViewPr varScale="1">
        <p:scale>
          <a:sx n="60" d="100"/>
          <a:sy n="60" d="100"/>
        </p:scale>
        <p:origin x="-1734" y="-84"/>
      </p:cViewPr>
      <p:guideLst>
        <p:guide orient="horz" pos="2160"/>
        <p:guide pos="3840"/>
      </p:guideLst>
    </p:cSldViewPr>
  </p:slideViewPr>
  <p:notesTextViewPr>
    <p:cViewPr>
      <p:scale>
        <a:sx n="1" d="1"/>
        <a:sy n="1" d="1"/>
      </p:scale>
      <p:origin x="0" y="0"/>
    </p:cViewPr>
  </p:notesTextViewPr>
  <p:notesViewPr>
    <p:cSldViewPr snapToGrid="0">
      <p:cViewPr varScale="1">
        <p:scale>
          <a:sx n="69" d="100"/>
          <a:sy n="69" d="100"/>
        </p:scale>
        <p:origin x="-3258"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6D8963-17A7-4BF9-90C4-90BF5B52CDDD}" type="datetimeFigureOut">
              <a:rPr kumimoji="1" lang="ja-JP" altLang="en-US" smtClean="0"/>
              <a:pPr/>
              <a:t>2017/3/13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4AC6DD-F78B-48F8-AAC2-A594E5E2457E}" type="slidenum">
              <a:rPr kumimoji="1" lang="ja-JP" altLang="en-US" smtClean="0"/>
              <a:pPr/>
              <a:t>&lt;#&gt;</a:t>
            </a:fld>
            <a:endParaRPr kumimoji="1" lang="ja-JP" altLang="en-US"/>
          </a:p>
        </p:txBody>
      </p:sp>
    </p:spTree>
    <p:extLst>
      <p:ext uri="{BB962C8B-B14F-4D97-AF65-F5344CB8AC3E}">
        <p14:creationId xmlns="" xmlns:p14="http://schemas.microsoft.com/office/powerpoint/2010/main" val="3973996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1</a:t>
            </a:fld>
            <a:endParaRPr kumimoji="1" lang="ja-JP" altLang="en-US"/>
          </a:p>
        </p:txBody>
      </p:sp>
    </p:spTree>
    <p:extLst>
      <p:ext uri="{BB962C8B-B14F-4D97-AF65-F5344CB8AC3E}">
        <p14:creationId xmlns="" xmlns:p14="http://schemas.microsoft.com/office/powerpoint/2010/main" val="172579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10</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これらの原因に対して、私は次のような行動に出ました。</a:t>
            </a:r>
            <a:endParaRPr kumimoji="1" lang="en-US" altLang="ja-JP" dirty="0" smtClean="0"/>
          </a:p>
          <a:p>
            <a:endParaRPr kumimoji="1" lang="en-US" altLang="ja-JP" dirty="0" smtClean="0"/>
          </a:p>
          <a:p>
            <a:r>
              <a:rPr kumimoji="1" lang="ja-JP" altLang="en-US" dirty="0" smtClean="0"/>
              <a:t>まず①に関して、新しく発生した作業を、</a:t>
            </a:r>
            <a:endParaRPr kumimoji="1" lang="en-US" altLang="ja-JP" dirty="0" smtClean="0"/>
          </a:p>
          <a:p>
            <a:r>
              <a:rPr kumimoji="1" lang="ja-JP" altLang="en-US" dirty="0" smtClean="0"/>
              <a:t>新しくする作業、完了した作業、何か修正した際に他にも同じ修正があるもの、もしくはどこか別のところに修正が発生するものに分け</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11</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アナログな方法ですが、単純に箇条書きにし、</a:t>
            </a:r>
            <a:r>
              <a:rPr kumimoji="1" lang="en-US" altLang="ja-JP" dirty="0" smtClean="0"/>
              <a:t>1</a:t>
            </a:r>
            <a:r>
              <a:rPr kumimoji="1" lang="ja-JP" altLang="en-US" dirty="0" err="1" smtClean="0"/>
              <a:t>つずつ</a:t>
            </a:r>
            <a:r>
              <a:rPr kumimoji="1" lang="ja-JP" altLang="en-US" dirty="0" smtClean="0"/>
              <a:t>潰していくという方法でした。</a:t>
            </a:r>
            <a:endParaRPr kumimoji="1" lang="en-US" altLang="ja-JP" dirty="0" smtClean="0"/>
          </a:p>
          <a:p>
            <a:endParaRPr kumimoji="1" lang="en-US" altLang="ja-JP" dirty="0" smtClean="0"/>
          </a:p>
          <a:p>
            <a:r>
              <a:rPr kumimoji="1" lang="ja-JP" altLang="en-US" dirty="0" smtClean="0"/>
              <a:t>その結果、あとからあとから湧き出していた作業に対して実装漏れが発生することはなく、</a:t>
            </a:r>
            <a:endParaRPr kumimoji="1" lang="en-US" altLang="ja-JP" dirty="0" smtClean="0"/>
          </a:p>
          <a:p>
            <a:r>
              <a:rPr kumimoji="1" lang="ja-JP" altLang="en-US" dirty="0" smtClean="0"/>
              <a:t>効率よく作業することが可能となっていきました。</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12</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次に最も大きな原因となった知識不足に対して、</a:t>
            </a:r>
            <a:endParaRPr kumimoji="1" lang="en-US" altLang="ja-JP" dirty="0" smtClean="0"/>
          </a:p>
          <a:p>
            <a:r>
              <a:rPr kumimoji="1" lang="ja-JP" altLang="en-US" dirty="0" smtClean="0"/>
              <a:t>そもそも</a:t>
            </a:r>
            <a:r>
              <a:rPr kumimoji="1" lang="en-US" altLang="ja-JP" dirty="0" smtClean="0"/>
              <a:t>java</a:t>
            </a:r>
            <a:r>
              <a:rPr kumimoji="1" lang="ja-JP" altLang="en-US" dirty="0" smtClean="0"/>
              <a:t>も</a:t>
            </a:r>
            <a:r>
              <a:rPr kumimoji="1" lang="en-US" altLang="ja-JP" dirty="0" err="1" smtClean="0"/>
              <a:t>jsp</a:t>
            </a:r>
            <a:r>
              <a:rPr kumimoji="1" lang="ja-JP" altLang="en-US" dirty="0" smtClean="0"/>
              <a:t>の知識も怪しかった私は、家に帰ってからの時間や通勤電車で学習を行うことにしました。</a:t>
            </a:r>
            <a:endParaRPr kumimoji="1" lang="en-US" altLang="ja-JP" dirty="0" smtClean="0"/>
          </a:p>
          <a:p>
            <a:r>
              <a:rPr kumimoji="1" lang="ja-JP" altLang="en-US" dirty="0" smtClean="0"/>
              <a:t>私にとっては理解しにくい内容も多々あり、「今、この章に関しての勉強は役立つのか？無駄にならないのか？」と何度も考えましたが</a:t>
            </a:r>
            <a:endParaRPr kumimoji="1" lang="en-US" altLang="ja-JP" dirty="0" smtClean="0"/>
          </a:p>
          <a:p>
            <a:r>
              <a:rPr kumimoji="1" lang="ja-JP" altLang="en-US" dirty="0" smtClean="0"/>
              <a:t>「もうやるしかない」という気持ちでただひたすらに本の文字を追っていきました。</a:t>
            </a:r>
            <a:endParaRPr kumimoji="1" lang="en-US" altLang="ja-JP" dirty="0" smtClean="0"/>
          </a:p>
          <a:p>
            <a:r>
              <a:rPr kumimoji="1" lang="ja-JP" altLang="en-US" dirty="0" smtClean="0"/>
              <a:t>その時点でも曖昧な理解に終わったものはあったと思います。</a:t>
            </a:r>
            <a:endParaRPr kumimoji="1" lang="en-US" altLang="ja-JP" dirty="0" smtClean="0"/>
          </a:p>
          <a:p>
            <a:endParaRPr kumimoji="1" lang="en-US" altLang="ja-JP" dirty="0" smtClean="0"/>
          </a:p>
          <a:p>
            <a:r>
              <a:rPr kumimoji="1" lang="ja-JP" altLang="en-US" dirty="0" smtClean="0"/>
              <a:t>社内では先輩に質問できないという状況を逆に利用し、「帰社されるまでにここの関係を調べて質問できるようにしよう」と</a:t>
            </a:r>
            <a:endParaRPr kumimoji="1" lang="en-US" altLang="ja-JP" dirty="0" smtClean="0"/>
          </a:p>
          <a:p>
            <a:r>
              <a:rPr kumimoji="1" lang="ja-JP" altLang="en-US" dirty="0" smtClean="0"/>
              <a:t>ただひたすらにリソースを追いかけて調べ、追いかけて調べを繰り返しました。</a:t>
            </a:r>
            <a:endParaRPr kumimoji="1" lang="en-US" altLang="ja-JP" dirty="0" smtClean="0"/>
          </a:p>
          <a:p>
            <a:r>
              <a:rPr kumimoji="1" lang="ja-JP" altLang="en-US" dirty="0" smtClean="0"/>
              <a:t>社内でしか</a:t>
            </a:r>
            <a:r>
              <a:rPr kumimoji="1" lang="en-US" altLang="ja-JP" dirty="0" smtClean="0"/>
              <a:t>GAKUEN</a:t>
            </a:r>
            <a:r>
              <a:rPr kumimoji="1" lang="ja-JP" altLang="en-US" dirty="0" smtClean="0"/>
              <a:t>について学ぶことができなかったため、私の取った手段は効率としては悪かったと思います。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13</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kumimoji="1" lang="ja-JP" altLang="en-US" dirty="0" smtClean="0"/>
              <a:t>ただ、社外での学習によって、追いかけて調べる際に、「これは本に書いてあった」もしくは「似たようなものがあったからヒントになるかも」ということが増えていき</a:t>
            </a:r>
            <a:endParaRPr kumimoji="1" lang="en-US" altLang="ja-JP" dirty="0" smtClean="0"/>
          </a:p>
          <a:p>
            <a:r>
              <a:rPr kumimoji="1" lang="ja-JP" altLang="en-US" dirty="0" smtClean="0"/>
              <a:t>徐々に作業スピードがあがっていきました。それと同時に「こんなことできるの？」「どうしたらいいの？」と必死で考えていた機能がありましたが</a:t>
            </a:r>
            <a:endParaRPr kumimoji="1" lang="en-US" altLang="ja-JP" dirty="0" smtClean="0"/>
          </a:p>
          <a:p>
            <a:r>
              <a:rPr kumimoji="1" lang="ja-JP" altLang="en-US" dirty="0" smtClean="0"/>
              <a:t>処理手順をもう一度整理しなおすことで実装でき、だんだんとゴールに近づいていくことで少しずつ楽しさと安堵の気持ちを持ち始めていました。</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14</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このギリギリの進捗状態の時、これまで幾度となく謎のサーバエラーを発生させていた</a:t>
            </a:r>
            <a:r>
              <a:rPr kumimoji="1" lang="en-US" altLang="ja-JP" dirty="0" smtClean="0"/>
              <a:t>PC</a:t>
            </a:r>
            <a:r>
              <a:rPr kumimoji="1" lang="ja-JP" altLang="en-US" dirty="0" smtClean="0"/>
              <a:t>がとうとう「機能しなくなる」という事件が発生しました。</a:t>
            </a:r>
            <a:endParaRPr kumimoji="1" lang="en-US" altLang="ja-JP" dirty="0" smtClean="0"/>
          </a:p>
          <a:p>
            <a:r>
              <a:rPr kumimoji="1" lang="ja-JP" altLang="en-US" dirty="0" smtClean="0"/>
              <a:t>その時点での私の実装完了状況は</a:t>
            </a:r>
            <a:r>
              <a:rPr kumimoji="1" lang="en-US" altLang="ja-JP" dirty="0" smtClean="0"/>
              <a:t>65</a:t>
            </a:r>
            <a:r>
              <a:rPr kumimoji="1" lang="ja-JP" altLang="en-US" dirty="0" smtClean="0"/>
              <a:t>％程度。残すところ</a:t>
            </a:r>
            <a:r>
              <a:rPr kumimoji="1" lang="en-US" altLang="ja-JP" dirty="0" smtClean="0"/>
              <a:t>2</a:t>
            </a:r>
            <a:r>
              <a:rPr kumimoji="1" lang="ja-JP" altLang="en-US" dirty="0" smtClean="0"/>
              <a:t>日。</a:t>
            </a:r>
            <a:endParaRPr kumimoji="1" lang="en-US" altLang="ja-JP" dirty="0" smtClean="0"/>
          </a:p>
          <a:p>
            <a:endParaRPr kumimoji="1" lang="en-US" altLang="ja-JP" dirty="0" smtClean="0"/>
          </a:p>
          <a:p>
            <a:r>
              <a:rPr kumimoji="1" lang="ja-JP" altLang="en-US" dirty="0" smtClean="0"/>
              <a:t>先輩から「ここの機能まで実装できたら完了にしましょう」という一言がありました。</a:t>
            </a:r>
            <a:endParaRPr kumimoji="1" lang="en-US" altLang="ja-JP" dirty="0" smtClean="0"/>
          </a:p>
          <a:p>
            <a:endParaRPr kumimoji="1" lang="en-US" altLang="ja-JP" dirty="0" smtClean="0"/>
          </a:p>
          <a:p>
            <a:r>
              <a:rPr kumimoji="1" lang="ja-JP" altLang="en-US" dirty="0" smtClean="0"/>
              <a:t>つまり仕様書通りの</a:t>
            </a:r>
            <a:r>
              <a:rPr kumimoji="1" lang="en-US" altLang="ja-JP" dirty="0" smtClean="0"/>
              <a:t>100</a:t>
            </a:r>
            <a:r>
              <a:rPr kumimoji="1" lang="ja-JP" altLang="en-US" dirty="0" smtClean="0"/>
              <a:t>％の実装は無理、とはっきり宣告された瞬間でした。</a:t>
            </a:r>
            <a:endParaRPr kumimoji="1" lang="en-US" altLang="ja-JP" dirty="0" smtClean="0"/>
          </a:p>
          <a:p>
            <a:r>
              <a:rPr kumimoji="1" lang="ja-JP" altLang="en-US" dirty="0" smtClean="0"/>
              <a:t>「私にはやっぱり無理だったのかもしれない</a:t>
            </a:r>
            <a:r>
              <a:rPr kumimoji="1" lang="en-US" altLang="ja-JP" dirty="0" smtClean="0"/>
              <a:t>…</a:t>
            </a:r>
            <a:r>
              <a:rPr kumimoji="1" lang="ja-JP" altLang="en-US" dirty="0" smtClean="0"/>
              <a:t>」という気持ちと度々の不調で思うように作業ができていなかったため「</a:t>
            </a:r>
            <a:r>
              <a:rPr kumimoji="1" lang="en-US" altLang="ja-JP" dirty="0" smtClean="0"/>
              <a:t>PC</a:t>
            </a:r>
            <a:r>
              <a:rPr kumimoji="1" lang="ja-JP" altLang="en-US" dirty="0" smtClean="0"/>
              <a:t>不調さえなければ</a:t>
            </a:r>
            <a:r>
              <a:rPr kumimoji="1" lang="en-US" altLang="ja-JP" dirty="0" smtClean="0"/>
              <a:t>…</a:t>
            </a:r>
            <a:r>
              <a:rPr kumimoji="1" lang="ja-JP" altLang="en-US" dirty="0" smtClean="0"/>
              <a:t>」という気持ちと混ざりあって</a:t>
            </a:r>
            <a:endParaRPr kumimoji="1" lang="en-US" altLang="ja-JP" dirty="0" smtClean="0"/>
          </a:p>
          <a:p>
            <a:r>
              <a:rPr kumimoji="1" lang="ja-JP" altLang="en-US" dirty="0" smtClean="0"/>
              <a:t>なんとも言えない、でも</a:t>
            </a:r>
            <a:r>
              <a:rPr kumimoji="1" lang="en-US" altLang="ja-JP" dirty="0" smtClean="0"/>
              <a:t>PC</a:t>
            </a:r>
            <a:r>
              <a:rPr kumimoji="1" lang="ja-JP" altLang="en-US" dirty="0" smtClean="0"/>
              <a:t>の不調がなくても、間に合わなかったのかもしれないんだ、と自分を納得させようとしていました。</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15</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結果として、導入側から研修開始をずらしてほしいと連絡があり、さらに</a:t>
            </a:r>
            <a:r>
              <a:rPr kumimoji="1" lang="en-US" altLang="ja-JP" dirty="0" smtClean="0"/>
              <a:t>3</a:t>
            </a:r>
            <a:r>
              <a:rPr kumimoji="1" lang="ja-JP" altLang="en-US" dirty="0" smtClean="0"/>
              <a:t>日の猶予をもらえた私は</a:t>
            </a:r>
            <a:r>
              <a:rPr kumimoji="1" lang="en-US" altLang="ja-JP" dirty="0" smtClean="0"/>
              <a:t>1.5</a:t>
            </a:r>
            <a:r>
              <a:rPr kumimoji="1" lang="ja-JP" altLang="en-US" dirty="0" smtClean="0"/>
              <a:t>日で実装完了することができました。</a:t>
            </a:r>
            <a:endParaRPr kumimoji="1" lang="en-US" altLang="ja-JP" dirty="0" smtClean="0"/>
          </a:p>
          <a:p>
            <a:r>
              <a:rPr kumimoji="1" lang="ja-JP" altLang="en-US" dirty="0" smtClean="0"/>
              <a:t>最後の最後ですっと実装ができたのは、</a:t>
            </a:r>
            <a:r>
              <a:rPr kumimoji="1" lang="en-US" altLang="ja-JP" dirty="0" smtClean="0"/>
              <a:t>PC</a:t>
            </a:r>
            <a:r>
              <a:rPr kumimoji="1" lang="ja-JP" altLang="en-US" dirty="0" smtClean="0"/>
              <a:t>不調の際、自分のリソースが悪いのかとリソースを追いかけ続けていた結果、</a:t>
            </a:r>
            <a:endParaRPr kumimoji="1" lang="en-US" altLang="ja-JP" dirty="0" smtClean="0"/>
          </a:p>
          <a:p>
            <a:r>
              <a:rPr kumimoji="1" lang="ja-JP" altLang="en-US" dirty="0" smtClean="0"/>
              <a:t>どこに関係しているか、大体何をすれば良いのかなんとなくつかんでいたためでした。</a:t>
            </a:r>
            <a:endParaRPr kumimoji="1" lang="en-US" altLang="ja-JP" dirty="0" smtClean="0"/>
          </a:p>
          <a:p>
            <a:endParaRPr kumimoji="1" lang="en-US" altLang="ja-JP" dirty="0" smtClean="0"/>
          </a:p>
          <a:p>
            <a:r>
              <a:rPr kumimoji="1" lang="ja-JP" altLang="en-US" dirty="0" smtClean="0"/>
              <a:t>最後まで進捗遅延をリカバリすることはできませんでしたが、</a:t>
            </a:r>
            <a:r>
              <a:rPr kumimoji="1" lang="en-US" altLang="ja-JP" dirty="0" smtClean="0"/>
              <a:t>EUC</a:t>
            </a:r>
            <a:r>
              <a:rPr kumimoji="1" lang="ja-JP" altLang="en-US" dirty="0" smtClean="0"/>
              <a:t>研修を通して、作業方法や管理方法等、自分に合うやり方をつかめたこと</a:t>
            </a:r>
            <a:endParaRPr kumimoji="1" lang="en-US" altLang="ja-JP" dirty="0" smtClean="0"/>
          </a:p>
          <a:p>
            <a:r>
              <a:rPr kumimoji="1" lang="ja-JP" altLang="en-US" dirty="0" smtClean="0"/>
              <a:t>何より一時は「もう無理だ</a:t>
            </a:r>
            <a:r>
              <a:rPr kumimoji="1" lang="en-US" altLang="ja-JP" dirty="0" smtClean="0"/>
              <a:t>…</a:t>
            </a:r>
            <a:r>
              <a:rPr kumimoji="1" lang="ja-JP" altLang="en-US" dirty="0" smtClean="0"/>
              <a:t>」と思っていた機能を実装完了したこと、非効率だと感じていた方法で効果を感じたことは、初心者の私にとって</a:t>
            </a:r>
            <a:r>
              <a:rPr kumimoji="1" lang="ja-JP" altLang="en-US" dirty="0" err="1" smtClean="0"/>
              <a:t>小さな小さな</a:t>
            </a:r>
            <a:r>
              <a:rPr kumimoji="1" lang="ja-JP" altLang="en-US" dirty="0" smtClean="0"/>
              <a:t>自信となりました。</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16</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EUC</a:t>
            </a:r>
            <a:r>
              <a:rPr kumimoji="1" lang="ja-JP" altLang="en-US" dirty="0" smtClean="0"/>
              <a:t>研修が終わり、導入支援の研修に移ることになった私は一番最初に衝撃的な一言を聞くことになりました。</a:t>
            </a:r>
            <a:endParaRPr kumimoji="1" lang="en-US" altLang="ja-JP" dirty="0" smtClean="0"/>
          </a:p>
          <a:p>
            <a:endParaRPr kumimoji="1" lang="en-US" altLang="ja-JP" dirty="0" smtClean="0"/>
          </a:p>
          <a:p>
            <a:r>
              <a:rPr kumimoji="1" lang="ja-JP" altLang="en-US" dirty="0" smtClean="0"/>
              <a:t>「導入に決定しました」</a:t>
            </a:r>
            <a:endParaRPr kumimoji="1" lang="en-US" altLang="ja-JP" dirty="0" smtClean="0"/>
          </a:p>
          <a:p>
            <a:endParaRPr kumimoji="1" lang="en-US" altLang="ja-JP" dirty="0" smtClean="0"/>
          </a:p>
          <a:p>
            <a:r>
              <a:rPr kumimoji="1" lang="ja-JP" altLang="en-US" dirty="0" smtClean="0"/>
              <a:t>この一言を聞いた時薄々導入になるのではないかと思っていたため「やっぱり」という気持ちと</a:t>
            </a:r>
            <a:endParaRPr kumimoji="1" lang="en-US" altLang="ja-JP" dirty="0" smtClean="0"/>
          </a:p>
          <a:p>
            <a:r>
              <a:rPr kumimoji="1" lang="ja-JP" altLang="en-US" dirty="0" smtClean="0"/>
              <a:t>「適正見てから決めますという話はなんだったのだろう</a:t>
            </a:r>
            <a:r>
              <a:rPr kumimoji="1" lang="en-US" altLang="ja-JP" dirty="0" smtClean="0"/>
              <a:t>…</a:t>
            </a:r>
            <a:r>
              <a:rPr kumimoji="1" lang="ja-JP" altLang="en-US" dirty="0" smtClean="0"/>
              <a:t>」という気持ちと入り混じっていました。</a:t>
            </a:r>
            <a:endParaRPr kumimoji="1" lang="en-US" altLang="ja-JP" dirty="0" smtClean="0"/>
          </a:p>
          <a:p>
            <a:r>
              <a:rPr kumimoji="1" lang="ja-JP" altLang="en-US" dirty="0" smtClean="0"/>
              <a:t>元々全ての自分の技術を棚に上げて、希望だけをのべるのであれば「開発がしたい」という気持ちを持っていたため</a:t>
            </a:r>
            <a:endParaRPr kumimoji="1" lang="en-US" altLang="ja-JP" dirty="0" smtClean="0"/>
          </a:p>
          <a:p>
            <a:r>
              <a:rPr kumimoji="1" lang="ja-JP" altLang="en-US" dirty="0" smtClean="0"/>
              <a:t>何より周りから悪気なく「導入になったの？じゃあもう開発しないんだ」という言葉を言われるたびにやるせない気持ちになりました。</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17</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実際に導入支援の研修が始まり、しばらくの間はもやもやした気持ちを抱えていましたが、</a:t>
            </a:r>
            <a:endParaRPr kumimoji="1" lang="en-US" altLang="ja-JP" dirty="0" smtClean="0"/>
          </a:p>
          <a:p>
            <a:r>
              <a:rPr kumimoji="1" lang="ja-JP" altLang="en-US" dirty="0" smtClean="0"/>
              <a:t>西課長に言われた「開発も導入も将来的にはどちらもできる</a:t>
            </a:r>
            <a:r>
              <a:rPr kumimoji="1" lang="en-US" altLang="ja-JP" dirty="0" smtClean="0"/>
              <a:t>SE</a:t>
            </a:r>
            <a:r>
              <a:rPr kumimoji="1" lang="ja-JP" altLang="en-US" dirty="0" smtClean="0"/>
              <a:t>になってほしい」</a:t>
            </a:r>
            <a:endParaRPr kumimoji="1" lang="en-US" altLang="ja-JP" dirty="0" smtClean="0"/>
          </a:p>
          <a:p>
            <a:r>
              <a:rPr kumimoji="1" lang="ja-JP" altLang="en-US" dirty="0" smtClean="0"/>
              <a:t>との言葉を全力で前向きに受け止めることにし、また導入について全く知らないのに決めつけてはだめだと気持ちを切り替えることで</a:t>
            </a:r>
            <a:endParaRPr kumimoji="1" lang="en-US" altLang="ja-JP" dirty="0" smtClean="0"/>
          </a:p>
          <a:p>
            <a:r>
              <a:rPr kumimoji="1" lang="ja-JP" altLang="en-US" dirty="0" smtClean="0"/>
              <a:t>導入に対して前向きに考えるようになりました。</a:t>
            </a:r>
            <a:endParaRPr kumimoji="1" lang="en-US" altLang="ja-JP" dirty="0" smtClean="0"/>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18</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導入支援レビューとしてはこの日程での合格を目標に取り組んでいきました。</a:t>
            </a:r>
            <a:endParaRPr kumimoji="1" lang="en-US" altLang="ja-JP" dirty="0" smtClean="0"/>
          </a:p>
          <a:p>
            <a:r>
              <a:rPr kumimoji="1" lang="ja-JP" altLang="en-US" dirty="0" smtClean="0"/>
              <a:t>この学習の間に、先輩方に同行させていただき、職員様とお話したり、雰囲気を感じることで</a:t>
            </a:r>
            <a:endParaRPr kumimoji="1" lang="en-US" altLang="ja-JP" dirty="0" smtClean="0"/>
          </a:p>
          <a:p>
            <a:r>
              <a:rPr kumimoji="1" lang="ja-JP" altLang="en-US" dirty="0" smtClean="0"/>
              <a:t>導入支援の面白さも感じ始めていました。</a:t>
            </a:r>
            <a:endParaRPr kumimoji="1" lang="en-US" altLang="ja-JP" dirty="0" smtClean="0"/>
          </a:p>
          <a:p>
            <a:endParaRPr kumimoji="1" lang="en-US" altLang="ja-JP" dirty="0" smtClean="0"/>
          </a:p>
          <a:p>
            <a:r>
              <a:rPr kumimoji="1" lang="ja-JP" altLang="en-US" dirty="0" smtClean="0"/>
              <a:t>そして迎えた導入プチレビューと中間レビュー。</a:t>
            </a:r>
            <a:endParaRPr kumimoji="1" lang="en-US" altLang="ja-JP" dirty="0" smtClean="0"/>
          </a:p>
          <a:p>
            <a:r>
              <a:rPr kumimoji="1" lang="ja-JP" altLang="en-US" dirty="0" smtClean="0"/>
              <a:t>先輩方からいただいたご指摘はこのようなものでした</a:t>
            </a:r>
            <a:r>
              <a:rPr kumimoji="1" lang="en-US" altLang="ja-JP" dirty="0" smtClean="0"/>
              <a:t>…</a:t>
            </a:r>
            <a:r>
              <a:rPr kumimoji="1" lang="ja-JP" altLang="en-US" dirty="0" err="1" smtClean="0"/>
              <a:t>。</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19</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本発表の流れとしては、スライドの通りとなります。</a:t>
            </a:r>
            <a:endParaRPr kumimoji="1" lang="en-US" altLang="ja-JP" dirty="0" smtClean="0"/>
          </a:p>
          <a:p>
            <a:r>
              <a:rPr kumimoji="1" lang="ja-JP" altLang="en-US" dirty="0" smtClean="0"/>
              <a:t>まず始めに入社から現在まで、次に主に課配属後の実績と成果について、</a:t>
            </a:r>
            <a:endParaRPr kumimoji="1" lang="en-US" altLang="ja-JP" dirty="0" smtClean="0"/>
          </a:p>
          <a:p>
            <a:r>
              <a:rPr kumimoji="1" lang="ja-JP" altLang="en-US" dirty="0" smtClean="0"/>
              <a:t>次に現状の課題と今後の目標を提示しまして、最後にまとめとなります。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2</a:t>
            </a:fld>
            <a:endParaRPr kumimoji="1" lang="ja-JP" altLang="en-US"/>
          </a:p>
        </p:txBody>
      </p:sp>
    </p:spTree>
    <p:extLst>
      <p:ext uri="{BB962C8B-B14F-4D97-AF65-F5344CB8AC3E}">
        <p14:creationId xmlns="" xmlns:p14="http://schemas.microsoft.com/office/powerpoint/2010/main" val="1099543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読み上げ</a:t>
            </a:r>
            <a:endParaRPr kumimoji="1" lang="en-US" altLang="ja-JP" dirty="0" smtClean="0"/>
          </a:p>
          <a:p>
            <a:endParaRPr kumimoji="1" lang="en-US" altLang="ja-JP" dirty="0" smtClean="0"/>
          </a:p>
          <a:p>
            <a:r>
              <a:rPr kumimoji="1" lang="ja-JP" altLang="en-US" dirty="0" smtClean="0"/>
              <a:t>このような結果になった問題点は次の</a:t>
            </a:r>
            <a:r>
              <a:rPr kumimoji="1" lang="en-US" altLang="ja-JP" dirty="0" smtClean="0"/>
              <a:t>3</a:t>
            </a:r>
            <a:r>
              <a:rPr kumimoji="1" lang="ja-JP" altLang="en-US" dirty="0" smtClean="0"/>
              <a:t>点です。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20</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私がしてきた学習はあくまでも機能を理解すること。つまり操作や項目名の内容の暗記でした。</a:t>
            </a:r>
            <a:endParaRPr kumimoji="1" lang="en-US" altLang="ja-JP" dirty="0" smtClean="0"/>
          </a:p>
          <a:p>
            <a:r>
              <a:rPr kumimoji="1" lang="ja-JP" altLang="en-US" dirty="0" smtClean="0"/>
              <a:t>大学の職員様が使っている運用について、全く学習をしていなかったため、運用に関する質問にさっぱり回答することができませんでした。</a:t>
            </a:r>
            <a:endParaRPr kumimoji="1" lang="en-US" altLang="ja-JP" dirty="0" smtClean="0"/>
          </a:p>
          <a:p>
            <a:r>
              <a:rPr kumimoji="1" lang="ja-JP" altLang="en-US" dirty="0" smtClean="0"/>
              <a:t>また、機能の画面の動きを間違えていたり、項目名の内容が思い出せなかったりと自分の製品の知識不足が質問に答えられない要因となっていました。</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21</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そのため、まず、製品知識を確立するために、各機能の画面キャプチャを取り、画面遷移がある機能はその画面まで取り、そこに手書きで情報を書き込んで整理する、という方法を取りました。</a:t>
            </a:r>
            <a:endParaRPr kumimoji="1" lang="en-US" altLang="ja-JP" dirty="0" smtClean="0"/>
          </a:p>
          <a:p>
            <a:r>
              <a:rPr kumimoji="1" lang="ja-JP" altLang="en-US" dirty="0" smtClean="0"/>
              <a:t>学習中にまだ理解が曖昧な機能は画面がどのような構成だったか思い出せなかったりということがあったりしたので、画面キャプチャの作成は</a:t>
            </a:r>
            <a:r>
              <a:rPr kumimoji="1" lang="en-US" altLang="ja-JP" dirty="0" smtClean="0"/>
              <a:t>PC</a:t>
            </a:r>
            <a:r>
              <a:rPr kumimoji="1" lang="ja-JP" altLang="en-US" dirty="0" smtClean="0"/>
              <a:t>がないと学習できないという状況の打開策となりました。</a:t>
            </a:r>
            <a:endParaRPr kumimoji="1" lang="en-US" altLang="ja-JP" dirty="0" smtClean="0"/>
          </a:p>
          <a:p>
            <a:r>
              <a:rPr kumimoji="1" lang="ja-JP" altLang="en-US" dirty="0" smtClean="0"/>
              <a:t>また、運用に関しては同行させていただいている大学様のお話を整理したり、</a:t>
            </a:r>
            <a:r>
              <a:rPr kumimoji="1" lang="en-US" altLang="ja-JP" dirty="0" smtClean="0"/>
              <a:t>QA</a:t>
            </a:r>
            <a:r>
              <a:rPr kumimoji="1" lang="ja-JP" altLang="en-US" dirty="0" smtClean="0"/>
              <a:t>ツールを使って事例を集めることで、情報を増やしていきました。</a:t>
            </a:r>
            <a:endParaRPr kumimoji="1" lang="en-US" altLang="ja-JP" dirty="0" smtClean="0"/>
          </a:p>
          <a:p>
            <a:r>
              <a:rPr kumimoji="1" lang="ja-JP" altLang="en-US" dirty="0" smtClean="0"/>
              <a:t>さらに機能について学習する際もただ覚えるだけでなく、「なぜこの機能があるのか」「何のために活用できるのか」と目的やメリットを考えていくようになりました。</a:t>
            </a:r>
            <a:endParaRPr kumimoji="1" lang="en-US" altLang="ja-JP" dirty="0" smtClean="0"/>
          </a:p>
          <a:p>
            <a:endParaRPr kumimoji="1" lang="en-US" altLang="ja-JP" dirty="0" smtClean="0"/>
          </a:p>
          <a:p>
            <a:r>
              <a:rPr kumimoji="1" lang="ja-JP" altLang="en-US" dirty="0" smtClean="0"/>
              <a:t>その結果、運用に関してはまだまだ弱いものの、少し自分の中で予測が立つようになったり、答えられるものがでてきました。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22</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少しずつこうすればよいのだ、とわかってきたころに新たに自分の中で焦る出来事がありました。</a:t>
            </a:r>
            <a:endParaRPr kumimoji="1" lang="en-US" altLang="ja-JP" dirty="0" smtClean="0"/>
          </a:p>
          <a:p>
            <a:endParaRPr kumimoji="1" lang="en-US" altLang="ja-JP" dirty="0" smtClean="0"/>
          </a:p>
          <a:p>
            <a:r>
              <a:rPr kumimoji="1" lang="ja-JP" altLang="en-US" dirty="0" smtClean="0"/>
              <a:t>これまで他の人の導入レビューを見ることはありませんでしたが、同時期に導入レビューを見る機会がありました。</a:t>
            </a:r>
            <a:endParaRPr kumimoji="1" lang="en-US" altLang="ja-JP" dirty="0" smtClean="0"/>
          </a:p>
          <a:p>
            <a:r>
              <a:rPr kumimoji="1" lang="ja-JP" altLang="en-US" dirty="0" smtClean="0"/>
              <a:t>知識面でも、経験面でも比べる相手でもなければ、比べる方が失礼だと思いますが</a:t>
            </a:r>
            <a:endParaRPr kumimoji="1" lang="en-US" altLang="ja-JP" dirty="0" smtClean="0"/>
          </a:p>
          <a:p>
            <a:r>
              <a:rPr kumimoji="1" lang="ja-JP" altLang="en-US" dirty="0" smtClean="0"/>
              <a:t>やはり、しっかりした導入レビューを見ると、いくら経験値の差があるとはいえ、不安や焦りは募っていきました。</a:t>
            </a:r>
            <a:endParaRPr kumimoji="1" lang="en-US" altLang="ja-JP" dirty="0" smtClean="0"/>
          </a:p>
          <a:p>
            <a:endParaRPr kumimoji="1" lang="en-US" altLang="ja-JP" dirty="0" smtClean="0"/>
          </a:p>
          <a:p>
            <a:r>
              <a:rPr kumimoji="1" lang="ja-JP" altLang="en-US" dirty="0" smtClean="0"/>
              <a:t>「このままでは受からない</a:t>
            </a:r>
            <a:r>
              <a:rPr kumimoji="1" lang="en-US" altLang="ja-JP" dirty="0" smtClean="0"/>
              <a:t>…</a:t>
            </a:r>
            <a:r>
              <a:rPr kumimoji="1" lang="ja-JP" altLang="en-US" dirty="0" smtClean="0"/>
              <a:t>でも私に何ができるんだろう？今から急激に知識を得ることは無理」</a:t>
            </a:r>
            <a:endParaRPr kumimoji="1" lang="en-US" altLang="ja-JP" dirty="0" smtClean="0"/>
          </a:p>
          <a:p>
            <a:r>
              <a:rPr kumimoji="1" lang="ja-JP" altLang="en-US" dirty="0" smtClean="0"/>
              <a:t>ちゃんとやらなきゃ</a:t>
            </a:r>
            <a:r>
              <a:rPr kumimoji="1" lang="en-US" altLang="ja-JP" dirty="0" smtClean="0"/>
              <a:t>…</a:t>
            </a:r>
            <a:r>
              <a:rPr kumimoji="1" lang="ja-JP" altLang="en-US" dirty="0" smtClean="0"/>
              <a:t>という気持ちでいっぱいになっていました。</a:t>
            </a:r>
            <a:endParaRPr kumimoji="1" lang="en-US" altLang="ja-JP" dirty="0" smtClean="0"/>
          </a:p>
          <a:p>
            <a:r>
              <a:rPr kumimoji="1" lang="ja-JP" altLang="en-US" dirty="0" err="1" smtClean="0"/>
              <a:t>考えて考えて、</a:t>
            </a:r>
            <a:r>
              <a:rPr kumimoji="1" lang="ja-JP" altLang="en-US" dirty="0" smtClean="0"/>
              <a:t>自分のできなさに落ち込んで、私はあることに気が付きました。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23</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「私、新人だった」</a:t>
            </a:r>
            <a:endParaRPr kumimoji="1" lang="en-US" altLang="ja-JP" dirty="0" smtClean="0"/>
          </a:p>
          <a:p>
            <a:endParaRPr kumimoji="1" lang="en-US" altLang="ja-JP" dirty="0" smtClean="0"/>
          </a:p>
          <a:p>
            <a:r>
              <a:rPr kumimoji="1" lang="ja-JP" altLang="en-US" dirty="0" smtClean="0"/>
              <a:t>この場にいるほぼ全員が「それはそうだ、何言ってるんだ」とお思いになったと思いますが、焦るあまり、自分が新人だということ、自分の立場を完全に忘れ去っていました。</a:t>
            </a:r>
            <a:endParaRPr kumimoji="1" lang="en-US" altLang="ja-JP" dirty="0" smtClean="0"/>
          </a:p>
          <a:p>
            <a:r>
              <a:rPr kumimoji="1" lang="ja-JP" altLang="en-US" dirty="0" smtClean="0"/>
              <a:t>新人だからできなくても良い、ということではなく、「新人だからこそできることもある、私にだって私の良いところがきっとある。今できることを完璧にしよう！」</a:t>
            </a:r>
            <a:endParaRPr kumimoji="1" lang="en-US" altLang="ja-JP" dirty="0" smtClean="0"/>
          </a:p>
          <a:p>
            <a:endParaRPr kumimoji="1" lang="en-US" altLang="ja-JP" dirty="0" smtClean="0"/>
          </a:p>
          <a:p>
            <a:r>
              <a:rPr kumimoji="1" lang="ja-JP" altLang="en-US" dirty="0" smtClean="0"/>
              <a:t>ですが、そう簡単に自分の良さなんて見つけることができません。なので、レビュー時には次のことに意識を持っていきました。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24</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知識不足をそのままにしてよいという意味ではありませんが、</a:t>
            </a:r>
            <a:r>
              <a:rPr kumimoji="1" lang="en-US" altLang="ja-JP" dirty="0" smtClean="0"/>
              <a:t>S</a:t>
            </a:r>
            <a:r>
              <a:rPr kumimoji="1" lang="ja-JP" altLang="en-US" dirty="0" smtClean="0"/>
              <a:t>課の中では「新人なのに</a:t>
            </a:r>
            <a:r>
              <a:rPr kumimoji="1" lang="en-US" altLang="ja-JP" dirty="0" smtClean="0"/>
              <a:t>28</a:t>
            </a:r>
            <a:r>
              <a:rPr kumimoji="1" lang="ja-JP" altLang="en-US" dirty="0" smtClean="0"/>
              <a:t>歳」で定着していましたが、</a:t>
            </a:r>
            <a:endParaRPr kumimoji="1" lang="en-US" altLang="ja-JP" dirty="0" smtClean="0"/>
          </a:p>
          <a:p>
            <a:r>
              <a:rPr kumimoji="1" lang="ja-JP" altLang="en-US" dirty="0" smtClean="0"/>
              <a:t>今私にできることは新人らしく明るく元気に話すことだと思い、レビューに臨みました。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25</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その結果、中間レビューは</a:t>
            </a:r>
            <a:r>
              <a:rPr kumimoji="1" lang="en-US" altLang="ja-JP" dirty="0" smtClean="0"/>
              <a:t>1</a:t>
            </a:r>
            <a:r>
              <a:rPr kumimoji="1" lang="ja-JP" altLang="en-US" dirty="0" smtClean="0"/>
              <a:t>週間遅れたものの合格。知識不足に対する指摘はいただきましたが、</a:t>
            </a:r>
            <a:endParaRPr kumimoji="1" lang="en-US" altLang="ja-JP" dirty="0" smtClean="0"/>
          </a:p>
          <a:p>
            <a:r>
              <a:rPr kumimoji="1" lang="ja-JP" altLang="en-US" dirty="0" smtClean="0"/>
              <a:t>周りを見ていない、笑顔が少ないという指摘をいただくことなく終了しました。</a:t>
            </a:r>
            <a:endParaRPr kumimoji="1" lang="en-US" altLang="ja-JP" dirty="0" smtClean="0"/>
          </a:p>
          <a:p>
            <a:r>
              <a:rPr kumimoji="1" lang="ja-JP" altLang="en-US" dirty="0" smtClean="0"/>
              <a:t>最終レビューも当初予定より遅れていますが、</a:t>
            </a:r>
            <a:endParaRPr kumimoji="1" lang="en-US" altLang="ja-JP" dirty="0" smtClean="0"/>
          </a:p>
          <a:p>
            <a:r>
              <a:rPr kumimoji="1" lang="ja-JP" altLang="en-US" dirty="0" smtClean="0"/>
              <a:t>このまま、同行させていただいている中で得たお話や先輩方とお話しする中で得たことを吸収して活用していきたいと思います。</a:t>
            </a:r>
            <a:endParaRPr kumimoji="1" lang="en-US" altLang="ja-JP" dirty="0" smtClean="0"/>
          </a:p>
          <a:p>
            <a:endParaRPr kumimoji="1" lang="en-US" altLang="ja-JP" dirty="0" smtClean="0"/>
          </a:p>
          <a:p>
            <a:r>
              <a:rPr kumimoji="1" lang="ja-JP" altLang="en-US" dirty="0" smtClean="0"/>
              <a:t>導入支援レビューを通して、自分にできることを考え直し、</a:t>
            </a:r>
            <a:endParaRPr kumimoji="1" lang="en-US" altLang="ja-JP" dirty="0" smtClean="0"/>
          </a:p>
          <a:p>
            <a:r>
              <a:rPr kumimoji="1" lang="ja-JP" altLang="en-US" dirty="0" smtClean="0"/>
              <a:t>また、ただ知識をため込んでいくだけでなく、「何のためにしているのか」という目的意識を常に持つようになりました。</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26</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最後に、初めてお客様の前でアカウント作業をさせていた時のお話をさせていただいます。</a:t>
            </a:r>
            <a:endParaRPr kumimoji="1" lang="en-US" altLang="ja-JP" dirty="0" smtClean="0"/>
          </a:p>
          <a:p>
            <a:r>
              <a:rPr kumimoji="1" lang="ja-JP" altLang="ja-JP" sz="1200" kern="1200" dirty="0" smtClean="0">
                <a:solidFill>
                  <a:schemeClr val="tx1"/>
                </a:solidFill>
                <a:latin typeface="+mn-lt"/>
                <a:ea typeface="+mn-ea"/>
                <a:cs typeface="+mn-cs"/>
              </a:rPr>
              <a:t>実際に機能の説明や登録支援をさせていただき、不足点は同行させていただいている先輩（喜来さん）が補ってくださることになった</a:t>
            </a:r>
          </a:p>
          <a:p>
            <a:r>
              <a:rPr kumimoji="1" lang="en-US" altLang="ja-JP" sz="1200" kern="1200" dirty="0" smtClean="0">
                <a:solidFill>
                  <a:schemeClr val="tx1"/>
                </a:solidFill>
                <a:latin typeface="+mn-lt"/>
                <a:ea typeface="+mn-ea"/>
                <a:cs typeface="+mn-cs"/>
              </a:rPr>
              <a:t> </a:t>
            </a:r>
            <a:r>
              <a:rPr kumimoji="1" lang="ja-JP" altLang="ja-JP" sz="1200" kern="1200" dirty="0" smtClean="0">
                <a:solidFill>
                  <a:schemeClr val="tx1"/>
                </a:solidFill>
                <a:latin typeface="+mn-lt"/>
                <a:ea typeface="+mn-ea"/>
                <a:cs typeface="+mn-cs"/>
              </a:rPr>
              <a:t>職員様：新任の方のようで</a:t>
            </a:r>
            <a:r>
              <a:rPr kumimoji="1" lang="en-US" altLang="ja-JP" sz="1200" kern="1200" dirty="0" smtClean="0">
                <a:solidFill>
                  <a:schemeClr val="tx1"/>
                </a:solidFill>
                <a:latin typeface="+mn-lt"/>
                <a:ea typeface="+mn-ea"/>
                <a:cs typeface="+mn-cs"/>
              </a:rPr>
              <a:t>GAKUEN</a:t>
            </a:r>
            <a:r>
              <a:rPr kumimoji="1" lang="ja-JP" altLang="ja-JP" sz="1200" kern="1200" dirty="0" err="1" smtClean="0">
                <a:solidFill>
                  <a:schemeClr val="tx1"/>
                </a:solidFill>
                <a:latin typeface="+mn-lt"/>
                <a:ea typeface="+mn-ea"/>
                <a:cs typeface="+mn-cs"/>
              </a:rPr>
              <a:t>だけで</a:t>
            </a:r>
            <a:r>
              <a:rPr kumimoji="1" lang="ja-JP" altLang="ja-JP" sz="1200" kern="1200" dirty="0" smtClean="0">
                <a:solidFill>
                  <a:schemeClr val="tx1"/>
                </a:solidFill>
                <a:latin typeface="+mn-lt"/>
                <a:ea typeface="+mn-ea"/>
                <a:cs typeface="+mn-cs"/>
              </a:rPr>
              <a:t>なく、大学様の運用もあまりご存知でない様子</a:t>
            </a:r>
            <a:r>
              <a:rPr kumimoji="1" lang="ja-JP" altLang="en-US" sz="1200" kern="1200" dirty="0" smtClean="0">
                <a:solidFill>
                  <a:schemeClr val="tx1"/>
                </a:solidFill>
                <a:latin typeface="+mn-lt"/>
                <a:ea typeface="+mn-ea"/>
                <a:cs typeface="+mn-cs"/>
              </a:rPr>
              <a:t>でした。</a:t>
            </a:r>
            <a:endParaRPr kumimoji="1" lang="ja-JP" altLang="ja-JP" sz="1200" kern="1200" dirty="0" smtClean="0">
              <a:solidFill>
                <a:schemeClr val="tx1"/>
              </a:solidFill>
              <a:latin typeface="+mn-lt"/>
              <a:ea typeface="+mn-ea"/>
              <a:cs typeface="+mn-cs"/>
            </a:endParaRPr>
          </a:p>
          <a:p>
            <a:r>
              <a:rPr lang="ja-JP" altLang="ja-JP" dirty="0" smtClean="0"/>
              <a:t/>
            </a:r>
            <a:br>
              <a:rPr lang="ja-JP" altLang="ja-JP" dirty="0" smtClean="0"/>
            </a:br>
            <a:r>
              <a:rPr kumimoji="1" lang="ja-JP" altLang="ja-JP" sz="1200" kern="1200" dirty="0" smtClean="0">
                <a:solidFill>
                  <a:schemeClr val="tx1"/>
                </a:solidFill>
                <a:latin typeface="+mn-lt"/>
                <a:ea typeface="+mn-ea"/>
                <a:cs typeface="+mn-cs"/>
              </a:rPr>
              <a:t>午前中</a:t>
            </a:r>
          </a:p>
          <a:p>
            <a:r>
              <a:rPr kumimoji="1" lang="ja-JP" altLang="ja-JP" sz="1200" kern="1200" dirty="0" smtClean="0">
                <a:solidFill>
                  <a:schemeClr val="tx1"/>
                </a:solidFill>
                <a:latin typeface="+mn-lt"/>
                <a:ea typeface="+mn-ea"/>
                <a:cs typeface="+mn-cs"/>
              </a:rPr>
              <a:t>・職員様が困ったご様子でも、こちらから声をかけないと特に何も聞かれない</a:t>
            </a:r>
          </a:p>
          <a:p>
            <a:r>
              <a:rPr kumimoji="1" lang="ja-JP" altLang="en-US" sz="1200" kern="1200" dirty="0" smtClean="0">
                <a:solidFill>
                  <a:schemeClr val="tx1"/>
                </a:solidFill>
                <a:latin typeface="+mn-lt"/>
                <a:ea typeface="+mn-ea"/>
                <a:cs typeface="+mn-cs"/>
              </a:rPr>
              <a:t>午前中の作業は前回の続きの登録作業ということもあり、説明することも少なかったため、会話もあまりありませんでした。</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何より、私自身が質問に対して回答できるのか、という不安もあり、あまり積極的に関係を構築するということができていませんでした。</a:t>
            </a:r>
            <a:endParaRPr kumimoji="1" lang="en-US" altLang="ja-JP" sz="1200" kern="1200" dirty="0" smtClean="0">
              <a:solidFill>
                <a:schemeClr val="tx1"/>
              </a:solidFill>
              <a:latin typeface="+mn-lt"/>
              <a:ea typeface="+mn-ea"/>
              <a:cs typeface="+mn-cs"/>
            </a:endParaRPr>
          </a:p>
          <a:p>
            <a:r>
              <a:rPr kumimoji="1" lang="ja-JP" altLang="ja-JP" sz="1200" kern="1200" dirty="0" smtClean="0">
                <a:solidFill>
                  <a:schemeClr val="tx1"/>
                </a:solidFill>
                <a:latin typeface="+mn-lt"/>
                <a:ea typeface="+mn-ea"/>
                <a:cs typeface="+mn-cs"/>
              </a:rPr>
              <a:t>⇒初対面の職員様だが、あまり良い印象を与えられていない</a:t>
            </a:r>
            <a:r>
              <a:rPr kumimoji="1" lang="ja-JP" altLang="en-US" sz="1200" kern="1200" dirty="0" smtClean="0">
                <a:solidFill>
                  <a:schemeClr val="tx1"/>
                </a:solidFill>
                <a:latin typeface="+mn-lt"/>
                <a:ea typeface="+mn-ea"/>
                <a:cs typeface="+mn-cs"/>
              </a:rPr>
              <a:t>ということを肌で感じていました。</a:t>
            </a:r>
            <a:endParaRPr kumimoji="1" lang="en-US" altLang="ja-JP" sz="1200" kern="1200" dirty="0" smtClean="0">
              <a:solidFill>
                <a:schemeClr val="tx1"/>
              </a:solidFill>
              <a:latin typeface="+mn-lt"/>
              <a:ea typeface="+mn-ea"/>
              <a:cs typeface="+mn-cs"/>
            </a:endParaRPr>
          </a:p>
          <a:p>
            <a:endParaRPr kumimoji="1" lang="ja-JP" altLang="ja-JP" sz="1200" kern="1200" dirty="0" smtClean="0">
              <a:solidFill>
                <a:schemeClr val="tx1"/>
              </a:solidFill>
              <a:latin typeface="+mn-lt"/>
              <a:ea typeface="+mn-ea"/>
              <a:cs typeface="+mn-cs"/>
            </a:endParaRP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27</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休憩中に、どうにかしないといけない、と思いながら迎えた午後</a:t>
            </a:r>
            <a:r>
              <a:rPr kumimoji="1" lang="en-US" altLang="ja-JP" sz="1200" kern="1200" dirty="0" smtClean="0">
                <a:solidFill>
                  <a:schemeClr val="tx1"/>
                </a:solidFill>
                <a:latin typeface="+mn-lt"/>
                <a:ea typeface="+mn-ea"/>
                <a:cs typeface="+mn-cs"/>
              </a:rPr>
              <a:t>…</a:t>
            </a:r>
          </a:p>
          <a:p>
            <a:endParaRPr kumimoji="1" lang="en-US" altLang="ja-JP" sz="1200" kern="1200" dirty="0" smtClean="0">
              <a:solidFill>
                <a:schemeClr val="tx1"/>
              </a:solidFill>
              <a:latin typeface="+mn-lt"/>
              <a:ea typeface="+mn-ea"/>
              <a:cs typeface="+mn-cs"/>
            </a:endParaRPr>
          </a:p>
          <a:p>
            <a:endParaRPr kumimoji="1" lang="ja-JP" altLang="ja-JP" sz="1200" kern="1200" dirty="0" smtClean="0">
              <a:solidFill>
                <a:schemeClr val="tx1"/>
              </a:solidFill>
              <a:latin typeface="+mn-lt"/>
              <a:ea typeface="+mn-ea"/>
              <a:cs typeface="+mn-cs"/>
            </a:endParaRP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28</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latin typeface="+mn-lt"/>
                <a:ea typeface="+mn-ea"/>
                <a:cs typeface="+mn-cs"/>
              </a:rPr>
              <a:t>午後</a:t>
            </a:r>
          </a:p>
          <a:p>
            <a:r>
              <a:rPr kumimoji="1" lang="ja-JP" altLang="ja-JP" sz="1200" kern="1200" dirty="0" smtClean="0">
                <a:solidFill>
                  <a:schemeClr val="tx1"/>
                </a:solidFill>
                <a:latin typeface="+mn-lt"/>
                <a:ea typeface="+mn-ea"/>
                <a:cs typeface="+mn-cs"/>
              </a:rPr>
              <a:t>・今回のアカウントとは別件でトラブルが発生</a:t>
            </a:r>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29</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それでは、入社～現在までをお話させていただきます。</a:t>
            </a:r>
            <a:endParaRPr kumimoji="1" lang="ja-JP" altLang="en-US" dirty="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3</a:t>
            </a:fld>
            <a:endParaRPr kumimoji="1" lang="ja-JP" altLang="en-US"/>
          </a:p>
        </p:txBody>
      </p:sp>
    </p:spTree>
    <p:extLst>
      <p:ext uri="{BB962C8B-B14F-4D97-AF65-F5344CB8AC3E}">
        <p14:creationId xmlns="" xmlns:p14="http://schemas.microsoft.com/office/powerpoint/2010/main" val="10995439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latin typeface="+mn-lt"/>
                <a:ea typeface="+mn-ea"/>
                <a:cs typeface="+mn-cs"/>
              </a:rPr>
              <a:t>一時的に職員様と</a:t>
            </a:r>
            <a:r>
              <a:rPr kumimoji="1" lang="en-US" altLang="ja-JP" sz="1200" kern="1200" dirty="0" smtClean="0">
                <a:solidFill>
                  <a:schemeClr val="tx1"/>
                </a:solidFill>
                <a:latin typeface="+mn-lt"/>
                <a:ea typeface="+mn-ea"/>
                <a:cs typeface="+mn-cs"/>
              </a:rPr>
              <a:t>1</a:t>
            </a:r>
            <a:r>
              <a:rPr kumimoji="1" lang="ja-JP" altLang="ja-JP" sz="1200" kern="1200" dirty="0" smtClean="0">
                <a:solidFill>
                  <a:schemeClr val="tx1"/>
                </a:solidFill>
                <a:latin typeface="+mn-lt"/>
                <a:ea typeface="+mn-ea"/>
                <a:cs typeface="+mn-cs"/>
              </a:rPr>
              <a:t>対</a:t>
            </a:r>
            <a:r>
              <a:rPr kumimoji="1" lang="en-US" altLang="ja-JP" sz="1200" kern="1200" dirty="0" smtClean="0">
                <a:solidFill>
                  <a:schemeClr val="tx1"/>
                </a:solidFill>
                <a:latin typeface="+mn-lt"/>
                <a:ea typeface="+mn-ea"/>
                <a:cs typeface="+mn-cs"/>
              </a:rPr>
              <a:t>1</a:t>
            </a:r>
            <a:r>
              <a:rPr kumimoji="1" lang="ja-JP" altLang="ja-JP" sz="1200" kern="1200" dirty="0" smtClean="0">
                <a:solidFill>
                  <a:schemeClr val="tx1"/>
                </a:solidFill>
                <a:latin typeface="+mn-lt"/>
                <a:ea typeface="+mn-ea"/>
                <a:cs typeface="+mn-cs"/>
              </a:rPr>
              <a:t>にな</a:t>
            </a:r>
            <a:r>
              <a:rPr kumimoji="1" lang="ja-JP" altLang="en-US" sz="1200" kern="1200" dirty="0" smtClean="0">
                <a:solidFill>
                  <a:schemeClr val="tx1"/>
                </a:solidFill>
                <a:latin typeface="+mn-lt"/>
                <a:ea typeface="+mn-ea"/>
                <a:cs typeface="+mn-cs"/>
              </a:rPr>
              <a:t>ることに。</a:t>
            </a:r>
            <a:endParaRPr kumimoji="1" lang="ja-JP" altLang="ja-JP" sz="1200" kern="1200" dirty="0" smtClean="0">
              <a:solidFill>
                <a:schemeClr val="tx1"/>
              </a:solidFill>
              <a:latin typeface="+mn-lt"/>
              <a:ea typeface="+mn-ea"/>
              <a:cs typeface="+mn-cs"/>
            </a:endParaRPr>
          </a:p>
          <a:p>
            <a:endParaRPr kumimoji="1" lang="ja-JP"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r>
              <a:rPr kumimoji="1" lang="en-US" altLang="ja-JP" sz="1200" kern="1200" dirty="0" smtClean="0">
                <a:solidFill>
                  <a:schemeClr val="tx1"/>
                </a:solidFill>
                <a:latin typeface="+mn-lt"/>
                <a:ea typeface="+mn-ea"/>
                <a:cs typeface="+mn-cs"/>
              </a:rPr>
              <a:t> </a:t>
            </a:r>
            <a:endParaRPr kumimoji="1" lang="ja-JP" altLang="ja-JP" sz="1200" kern="1200" dirty="0" smtClean="0">
              <a:solidFill>
                <a:schemeClr val="tx1"/>
              </a:solidFill>
              <a:latin typeface="+mn-lt"/>
              <a:ea typeface="+mn-ea"/>
              <a:cs typeface="+mn-cs"/>
            </a:endParaRP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30</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午前中の雰囲気もあり、</a:t>
            </a:r>
            <a:r>
              <a:rPr kumimoji="1" lang="ja-JP" altLang="ja-JP" sz="1200" kern="1200" dirty="0" smtClean="0">
                <a:solidFill>
                  <a:schemeClr val="tx1"/>
                </a:solidFill>
                <a:latin typeface="+mn-lt"/>
                <a:ea typeface="+mn-ea"/>
                <a:cs typeface="+mn-cs"/>
              </a:rPr>
              <a:t>質問に答えられるのか、分からないことばかり聞かれたら…と</a:t>
            </a:r>
            <a:r>
              <a:rPr kumimoji="1" lang="ja-JP" altLang="en-US" sz="1200" kern="1200" dirty="0" smtClean="0">
                <a:solidFill>
                  <a:schemeClr val="tx1"/>
                </a:solidFill>
                <a:latin typeface="+mn-lt"/>
                <a:ea typeface="+mn-ea"/>
                <a:cs typeface="+mn-cs"/>
              </a:rPr>
              <a:t>一気に焦りや</a:t>
            </a:r>
            <a:r>
              <a:rPr kumimoji="1" lang="ja-JP" altLang="ja-JP" sz="1200" kern="1200" dirty="0" smtClean="0">
                <a:solidFill>
                  <a:schemeClr val="tx1"/>
                </a:solidFill>
                <a:latin typeface="+mn-lt"/>
                <a:ea typeface="+mn-ea"/>
                <a:cs typeface="+mn-cs"/>
              </a:rPr>
              <a:t>不安</a:t>
            </a:r>
            <a:r>
              <a:rPr kumimoji="1" lang="ja-JP" altLang="en-US" sz="1200" kern="1200" dirty="0" smtClean="0">
                <a:solidFill>
                  <a:schemeClr val="tx1"/>
                </a:solidFill>
                <a:latin typeface="+mn-lt"/>
                <a:ea typeface="+mn-ea"/>
                <a:cs typeface="+mn-cs"/>
              </a:rPr>
              <a:t>な気持ちが膨らみました</a:t>
            </a:r>
            <a:endParaRPr kumimoji="1" lang="ja-JP" altLang="ja-JP" sz="1200" kern="1200" dirty="0" smtClean="0">
              <a:solidFill>
                <a:schemeClr val="tx1"/>
              </a:solidFill>
              <a:latin typeface="+mn-lt"/>
              <a:ea typeface="+mn-ea"/>
              <a:cs typeface="+mn-cs"/>
            </a:endParaRPr>
          </a:p>
          <a:p>
            <a:r>
              <a:rPr kumimoji="1" lang="en-US" altLang="ja-JP" sz="1200" kern="1200" dirty="0" smtClean="0">
                <a:solidFill>
                  <a:schemeClr val="tx1"/>
                </a:solidFill>
                <a:latin typeface="+mn-lt"/>
                <a:ea typeface="+mn-ea"/>
                <a:cs typeface="+mn-cs"/>
              </a:rPr>
              <a:t> </a:t>
            </a:r>
          </a:p>
          <a:p>
            <a:r>
              <a:rPr kumimoji="1" lang="ja-JP" altLang="en-US" sz="1200" kern="1200" dirty="0" smtClean="0">
                <a:solidFill>
                  <a:schemeClr val="tx1"/>
                </a:solidFill>
                <a:latin typeface="+mn-lt"/>
                <a:ea typeface="+mn-ea"/>
                <a:cs typeface="+mn-cs"/>
              </a:rPr>
              <a:t>焦る気持ちを落ち着かせようと導入レビュー時のことを思い出して、この場合はこうしよう</a:t>
            </a:r>
            <a:r>
              <a:rPr kumimoji="1" lang="en-US" altLang="ja-JP" sz="1200" kern="1200" dirty="0" smtClean="0">
                <a:solidFill>
                  <a:schemeClr val="tx1"/>
                </a:solidFill>
                <a:latin typeface="+mn-lt"/>
                <a:ea typeface="+mn-ea"/>
                <a:cs typeface="+mn-cs"/>
              </a:rPr>
              <a:t>…</a:t>
            </a:r>
            <a:r>
              <a:rPr kumimoji="1" lang="ja-JP" altLang="en-US" sz="1200" kern="1200" dirty="0" smtClean="0">
                <a:solidFill>
                  <a:schemeClr val="tx1"/>
                </a:solidFill>
                <a:latin typeface="+mn-lt"/>
                <a:ea typeface="+mn-ea"/>
                <a:cs typeface="+mn-cs"/>
              </a:rPr>
              <a:t>考えていた時、</a:t>
            </a:r>
            <a:endParaRPr kumimoji="1" lang="ja-JP"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ふとレビューの際に「分からないことがあっても、分からないなりに相手のお話を真摯に聞くことが大切」というご助言いただいたことを思い出しました。</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また、導入レビュー時に気持ちを切り替えて取り組んだことを思い出し、とりあえず明るく笑って</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積極的に職員様とお話しようと決めて取り組むことにしました。</a:t>
            </a:r>
            <a:endParaRPr kumimoji="1" lang="en-US" altLang="ja-JP" sz="1200" kern="1200" dirty="0" smtClean="0">
              <a:solidFill>
                <a:schemeClr val="tx1"/>
              </a:solidFill>
              <a:latin typeface="+mn-lt"/>
              <a:ea typeface="+mn-ea"/>
              <a:cs typeface="+mn-cs"/>
            </a:endParaRP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31</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「何かわからないことはありますか？」</a:t>
            </a:r>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なけなしの勇気を振り絞って発したこの一言に対して、職員様からいくつか質問をいただきましたが無事回答することができました。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32</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その後も</a:t>
            </a:r>
            <a:r>
              <a:rPr kumimoji="1" lang="ja-JP" altLang="ja-JP" sz="1200" kern="1200" dirty="0" smtClean="0">
                <a:solidFill>
                  <a:schemeClr val="tx1"/>
                </a:solidFill>
                <a:latin typeface="+mn-lt"/>
                <a:ea typeface="+mn-ea"/>
                <a:cs typeface="+mn-cs"/>
              </a:rPr>
              <a:t>職員様からの質問は</a:t>
            </a:r>
            <a:r>
              <a:rPr kumimoji="1" lang="en-US" altLang="ja-JP" sz="1200" kern="1200" dirty="0" smtClean="0">
                <a:solidFill>
                  <a:schemeClr val="tx1"/>
                </a:solidFill>
                <a:latin typeface="+mn-lt"/>
                <a:ea typeface="+mn-ea"/>
                <a:cs typeface="+mn-cs"/>
              </a:rPr>
              <a:t>8</a:t>
            </a:r>
            <a:r>
              <a:rPr kumimoji="1" lang="ja-JP" altLang="ja-JP" sz="1200" kern="1200" dirty="0" smtClean="0">
                <a:solidFill>
                  <a:schemeClr val="tx1"/>
                </a:solidFill>
                <a:latin typeface="+mn-lt"/>
                <a:ea typeface="+mn-ea"/>
                <a:cs typeface="+mn-cs"/>
              </a:rPr>
              <a:t>割自信を持って回答、機能を見せたり、帳票を見せたりしてレビュー時に上手くいった方法で説明したら、ご理解していただけた</a:t>
            </a:r>
            <a:r>
              <a:rPr kumimoji="1" lang="ja-JP" altLang="en-US" sz="1200" kern="1200" dirty="0" smtClean="0">
                <a:solidFill>
                  <a:schemeClr val="tx1"/>
                </a:solidFill>
                <a:latin typeface="+mn-lt"/>
                <a:ea typeface="+mn-ea"/>
                <a:cs typeface="+mn-cs"/>
              </a:rPr>
              <a:t>ようでした。</a:t>
            </a:r>
            <a:endParaRPr kumimoji="1" lang="ja-JP" altLang="ja-JP" sz="1200" kern="1200" dirty="0" smtClean="0">
              <a:solidFill>
                <a:schemeClr val="tx1"/>
              </a:solidFill>
              <a:latin typeface="+mn-lt"/>
              <a:ea typeface="+mn-ea"/>
              <a:cs typeface="+mn-cs"/>
            </a:endParaRPr>
          </a:p>
          <a:p>
            <a:r>
              <a:rPr kumimoji="1" lang="ja-JP" altLang="ja-JP" sz="1200" kern="1200" dirty="0" smtClean="0">
                <a:solidFill>
                  <a:schemeClr val="tx1"/>
                </a:solidFill>
                <a:latin typeface="+mn-lt"/>
                <a:ea typeface="+mn-ea"/>
                <a:cs typeface="+mn-cs"/>
              </a:rPr>
              <a:t>残り</a:t>
            </a:r>
            <a:r>
              <a:rPr kumimoji="1" lang="en-US" altLang="ja-JP" sz="1200" kern="1200" dirty="0" smtClean="0">
                <a:solidFill>
                  <a:schemeClr val="tx1"/>
                </a:solidFill>
                <a:latin typeface="+mn-lt"/>
                <a:ea typeface="+mn-ea"/>
                <a:cs typeface="+mn-cs"/>
              </a:rPr>
              <a:t>2</a:t>
            </a:r>
            <a:r>
              <a:rPr kumimoji="1" lang="ja-JP" altLang="ja-JP" sz="1200" kern="1200" dirty="0" smtClean="0">
                <a:solidFill>
                  <a:schemeClr val="tx1"/>
                </a:solidFill>
                <a:latin typeface="+mn-lt"/>
                <a:ea typeface="+mn-ea"/>
                <a:cs typeface="+mn-cs"/>
              </a:rPr>
              <a:t>割は答えたものの、まだ他に良い方法があったり、勘違いしていないかと不安になったため、どのような授業なのか背景を聞きだし、情報を集めようとお話を</a:t>
            </a:r>
            <a:r>
              <a:rPr kumimoji="1" lang="ja-JP" altLang="en-US" sz="1200" kern="1200" dirty="0" smtClean="0">
                <a:solidFill>
                  <a:schemeClr val="tx1"/>
                </a:solidFill>
                <a:latin typeface="+mn-lt"/>
                <a:ea typeface="+mn-ea"/>
                <a:cs typeface="+mn-cs"/>
              </a:rPr>
              <a:t>お伺いしました。</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結果、不安に思っていた質問もその場で回答することができました。</a:t>
            </a:r>
            <a:endParaRPr kumimoji="1" lang="en-US" altLang="ja-JP" sz="1200" kern="1200" dirty="0" smtClean="0">
              <a:solidFill>
                <a:schemeClr val="tx1"/>
              </a:solidFill>
              <a:latin typeface="+mn-lt"/>
              <a:ea typeface="+mn-ea"/>
              <a:cs typeface="+mn-cs"/>
            </a:endParaRPr>
          </a:p>
          <a:p>
            <a:endParaRPr kumimoji="1" lang="ja-JP" altLang="ja-JP"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latin typeface="+mn-lt"/>
                <a:ea typeface="+mn-ea"/>
                <a:cs typeface="+mn-cs"/>
              </a:rPr>
              <a:t>そのようなことをしている</a:t>
            </a:r>
            <a:r>
              <a:rPr kumimoji="1" lang="ja-JP" altLang="ja-JP" sz="1200" kern="1200" dirty="0" smtClean="0">
                <a:solidFill>
                  <a:schemeClr val="tx1"/>
                </a:solidFill>
                <a:latin typeface="+mn-lt"/>
                <a:ea typeface="+mn-ea"/>
                <a:cs typeface="+mn-cs"/>
              </a:rPr>
              <a:t>間に徐々に職員様に笑顔が増え、職員様も途中から積極的にご質問していただけるようにな</a:t>
            </a:r>
            <a:r>
              <a:rPr kumimoji="1" lang="ja-JP" altLang="en-US" sz="1200" kern="1200" dirty="0" smtClean="0">
                <a:solidFill>
                  <a:schemeClr val="tx1"/>
                </a:solidFill>
                <a:latin typeface="+mn-lt"/>
                <a:ea typeface="+mn-ea"/>
                <a:cs typeface="+mn-cs"/>
              </a:rPr>
              <a:t>り、</a:t>
            </a:r>
            <a:endParaRPr kumimoji="1" lang="ja-JP" altLang="ja-JP" sz="1200" kern="1200" dirty="0" smtClean="0">
              <a:solidFill>
                <a:schemeClr val="tx1"/>
              </a:solidFill>
              <a:latin typeface="+mn-lt"/>
              <a:ea typeface="+mn-ea"/>
              <a:cs typeface="+mn-cs"/>
            </a:endParaRPr>
          </a:p>
          <a:p>
            <a:r>
              <a:rPr kumimoji="1" lang="ja-JP" altLang="ja-JP" sz="1200" kern="1200" dirty="0" smtClean="0">
                <a:solidFill>
                  <a:schemeClr val="tx1"/>
                </a:solidFill>
                <a:latin typeface="+mn-lt"/>
                <a:ea typeface="+mn-ea"/>
                <a:cs typeface="+mn-cs"/>
              </a:rPr>
              <a:t>午前中の沈黙が嘘であったかのように余談</a:t>
            </a:r>
            <a:r>
              <a:rPr kumimoji="1" lang="ja-JP" altLang="en-US" sz="1200" kern="1200" dirty="0" smtClean="0">
                <a:solidFill>
                  <a:schemeClr val="tx1"/>
                </a:solidFill>
                <a:latin typeface="+mn-lt"/>
                <a:ea typeface="+mn-ea"/>
                <a:cs typeface="+mn-cs"/>
              </a:rPr>
              <a:t>・雑談</a:t>
            </a:r>
            <a:r>
              <a:rPr kumimoji="1" lang="ja-JP" altLang="ja-JP" sz="1200" kern="1200" dirty="0" smtClean="0">
                <a:solidFill>
                  <a:schemeClr val="tx1"/>
                </a:solidFill>
                <a:latin typeface="+mn-lt"/>
                <a:ea typeface="+mn-ea"/>
                <a:cs typeface="+mn-cs"/>
              </a:rPr>
              <a:t>まで</a:t>
            </a:r>
            <a:r>
              <a:rPr kumimoji="1" lang="ja-JP" altLang="en-US" sz="1200" kern="1200" dirty="0" smtClean="0">
                <a:solidFill>
                  <a:schemeClr val="tx1"/>
                </a:solidFill>
                <a:latin typeface="+mn-lt"/>
                <a:ea typeface="+mn-ea"/>
                <a:cs typeface="+mn-cs"/>
              </a:rPr>
              <a:t>飛び出す</a:t>
            </a:r>
            <a:r>
              <a:rPr kumimoji="1" lang="ja-JP" altLang="ja-JP" sz="1200" kern="1200" dirty="0" smtClean="0">
                <a:solidFill>
                  <a:schemeClr val="tx1"/>
                </a:solidFill>
                <a:latin typeface="+mn-lt"/>
                <a:ea typeface="+mn-ea"/>
                <a:cs typeface="+mn-cs"/>
              </a:rPr>
              <a:t>にな</a:t>
            </a:r>
            <a:r>
              <a:rPr kumimoji="1" lang="ja-JP" altLang="en-US" sz="1200" kern="1200" dirty="0" smtClean="0">
                <a:solidFill>
                  <a:schemeClr val="tx1"/>
                </a:solidFill>
                <a:latin typeface="+mn-lt"/>
                <a:ea typeface="+mn-ea"/>
                <a:cs typeface="+mn-cs"/>
              </a:rPr>
              <a:t>りました</a:t>
            </a:r>
            <a:endParaRPr kumimoji="1" lang="ja-JP" altLang="ja-JP" sz="1200" kern="1200" dirty="0" smtClean="0">
              <a:solidFill>
                <a:schemeClr val="tx1"/>
              </a:solidFill>
              <a:latin typeface="+mn-lt"/>
              <a:ea typeface="+mn-ea"/>
              <a:cs typeface="+mn-cs"/>
            </a:endParaRPr>
          </a:p>
          <a:p>
            <a:endParaRPr kumimoji="1" lang="en-US" altLang="ja-JP" dirty="0" smtClean="0"/>
          </a:p>
          <a:p>
            <a:r>
              <a:rPr kumimoji="1" lang="ja-JP" altLang="ja-JP" sz="1200" kern="1200" dirty="0" smtClean="0">
                <a:solidFill>
                  <a:schemeClr val="tx1"/>
                </a:solidFill>
                <a:latin typeface="+mn-lt"/>
                <a:ea typeface="+mn-ea"/>
                <a:cs typeface="+mn-cs"/>
              </a:rPr>
              <a:t>またアカウント終了間際に別作業を依頼され、作業を行うも最初は大学様が求めるデータを出せ</a:t>
            </a:r>
            <a:r>
              <a:rPr kumimoji="1" lang="ja-JP" altLang="en-US" sz="1200" kern="1200" dirty="0" smtClean="0">
                <a:solidFill>
                  <a:schemeClr val="tx1"/>
                </a:solidFill>
                <a:latin typeface="+mn-lt"/>
                <a:ea typeface="+mn-ea"/>
                <a:cs typeface="+mn-cs"/>
              </a:rPr>
              <a:t>ませんでした</a:t>
            </a:r>
            <a:r>
              <a:rPr kumimoji="1" lang="ja-JP" altLang="ja-JP" sz="1200" kern="1200" dirty="0" smtClean="0">
                <a:solidFill>
                  <a:schemeClr val="tx1"/>
                </a:solidFill>
                <a:latin typeface="+mn-lt"/>
                <a:ea typeface="+mn-ea"/>
                <a:cs typeface="+mn-cs"/>
              </a:rPr>
              <a:t>が、</a:t>
            </a:r>
            <a:endParaRPr kumimoji="1" lang="en-US" altLang="ja-JP" sz="1200" kern="1200" dirty="0" smtClean="0">
              <a:solidFill>
                <a:schemeClr val="tx1"/>
              </a:solidFill>
              <a:latin typeface="+mn-lt"/>
              <a:ea typeface="+mn-ea"/>
              <a:cs typeface="+mn-cs"/>
            </a:endParaRPr>
          </a:p>
          <a:p>
            <a:r>
              <a:rPr kumimoji="1" lang="ja-JP" altLang="ja-JP" sz="1200" kern="1200" dirty="0" smtClean="0">
                <a:solidFill>
                  <a:schemeClr val="tx1"/>
                </a:solidFill>
                <a:latin typeface="+mn-lt"/>
                <a:ea typeface="+mn-ea"/>
                <a:cs typeface="+mn-cs"/>
              </a:rPr>
              <a:t>社内</a:t>
            </a:r>
            <a:r>
              <a:rPr kumimoji="1" lang="ja-JP" altLang="en-US" sz="1200" kern="1200" dirty="0" smtClean="0">
                <a:solidFill>
                  <a:schemeClr val="tx1"/>
                </a:solidFill>
                <a:latin typeface="+mn-lt"/>
                <a:ea typeface="+mn-ea"/>
                <a:cs typeface="+mn-cs"/>
              </a:rPr>
              <a:t>にいらっしゃった</a:t>
            </a:r>
            <a:r>
              <a:rPr kumimoji="1" lang="ja-JP" altLang="ja-JP" sz="1200" kern="1200" dirty="0" smtClean="0">
                <a:solidFill>
                  <a:schemeClr val="tx1"/>
                </a:solidFill>
                <a:latin typeface="+mn-lt"/>
                <a:ea typeface="+mn-ea"/>
                <a:cs typeface="+mn-cs"/>
              </a:rPr>
              <a:t>宮島さんに</a:t>
            </a:r>
            <a:r>
              <a:rPr kumimoji="1" lang="ja-JP" altLang="en-US" sz="1200" kern="1200" dirty="0" smtClean="0">
                <a:solidFill>
                  <a:schemeClr val="tx1"/>
                </a:solidFill>
                <a:latin typeface="+mn-lt"/>
                <a:ea typeface="+mn-ea"/>
                <a:cs typeface="+mn-cs"/>
              </a:rPr>
              <a:t>お電話で</a:t>
            </a:r>
            <a:r>
              <a:rPr kumimoji="1" lang="ja-JP" altLang="ja-JP" sz="1200" kern="1200" dirty="0" smtClean="0">
                <a:solidFill>
                  <a:schemeClr val="tx1"/>
                </a:solidFill>
                <a:latin typeface="+mn-lt"/>
                <a:ea typeface="+mn-ea"/>
                <a:cs typeface="+mn-cs"/>
              </a:rPr>
              <a:t>ご助言いただき、無事職員様の求めるものを出力する</a:t>
            </a:r>
            <a:r>
              <a:rPr kumimoji="1" lang="ja-JP" altLang="en-US" sz="1200" kern="1200" dirty="0" smtClean="0">
                <a:solidFill>
                  <a:schemeClr val="tx1"/>
                </a:solidFill>
                <a:latin typeface="+mn-lt"/>
                <a:ea typeface="+mn-ea"/>
                <a:cs typeface="+mn-cs"/>
              </a:rPr>
              <a:t>ことができました。</a:t>
            </a:r>
            <a:endParaRPr kumimoji="1" lang="ja-JP" altLang="ja-JP" sz="1200" kern="1200" dirty="0" smtClean="0">
              <a:solidFill>
                <a:schemeClr val="tx1"/>
              </a:solidFill>
              <a:latin typeface="+mn-lt"/>
              <a:ea typeface="+mn-ea"/>
              <a:cs typeface="+mn-cs"/>
            </a:endParaRPr>
          </a:p>
          <a:p>
            <a:r>
              <a:rPr kumimoji="1" lang="ja-JP" altLang="ja-JP" sz="1200" kern="1200" dirty="0" smtClean="0">
                <a:solidFill>
                  <a:schemeClr val="tx1"/>
                </a:solidFill>
                <a:latin typeface="+mn-lt"/>
                <a:ea typeface="+mn-ea"/>
                <a:cs typeface="+mn-cs"/>
              </a:rPr>
              <a:t>その際、職員様に</a:t>
            </a:r>
            <a:r>
              <a:rPr kumimoji="1" lang="ja-JP" altLang="en-US" sz="1200" kern="1200" dirty="0" smtClean="0">
                <a:solidFill>
                  <a:schemeClr val="tx1"/>
                </a:solidFill>
                <a:latin typeface="+mn-lt"/>
                <a:ea typeface="+mn-ea"/>
                <a:cs typeface="+mn-cs"/>
              </a:rPr>
              <a:t>「よかった！間に合った！ありがとうございます！」と</a:t>
            </a:r>
            <a:r>
              <a:rPr kumimoji="1" lang="ja-JP" altLang="ja-JP" sz="1200" kern="1200" dirty="0" smtClean="0">
                <a:solidFill>
                  <a:schemeClr val="tx1"/>
                </a:solidFill>
                <a:latin typeface="+mn-lt"/>
                <a:ea typeface="+mn-ea"/>
                <a:cs typeface="+mn-cs"/>
              </a:rPr>
              <a:t>お礼を言っていただけ、「</a:t>
            </a:r>
            <a:r>
              <a:rPr kumimoji="1" lang="ja-JP" altLang="en-US" sz="1200" kern="1200" dirty="0" smtClean="0">
                <a:solidFill>
                  <a:schemeClr val="tx1"/>
                </a:solidFill>
                <a:latin typeface="+mn-lt"/>
                <a:ea typeface="+mn-ea"/>
                <a:cs typeface="+mn-cs"/>
              </a:rPr>
              <a:t>ああ、</a:t>
            </a:r>
            <a:r>
              <a:rPr kumimoji="1" lang="ja-JP" altLang="ja-JP" sz="1200" kern="1200" dirty="0" smtClean="0">
                <a:solidFill>
                  <a:schemeClr val="tx1"/>
                </a:solidFill>
                <a:latin typeface="+mn-lt"/>
                <a:ea typeface="+mn-ea"/>
                <a:cs typeface="+mn-cs"/>
              </a:rPr>
              <a:t>私でも役に立てた</a:t>
            </a:r>
            <a:r>
              <a:rPr kumimoji="1" lang="ja-JP" altLang="en-US" sz="1200" kern="1200" dirty="0" smtClean="0">
                <a:solidFill>
                  <a:schemeClr val="tx1"/>
                </a:solidFill>
                <a:latin typeface="+mn-lt"/>
                <a:ea typeface="+mn-ea"/>
                <a:cs typeface="+mn-cs"/>
              </a:rPr>
              <a:t>んだな</a:t>
            </a:r>
            <a:r>
              <a:rPr kumimoji="1" lang="ja-JP" altLang="ja-JP" sz="1200" kern="1200" dirty="0" smtClean="0">
                <a:solidFill>
                  <a:schemeClr val="tx1"/>
                </a:solidFill>
                <a:latin typeface="+mn-lt"/>
                <a:ea typeface="+mn-ea"/>
                <a:cs typeface="+mn-cs"/>
              </a:rPr>
              <a:t>」と素直に嬉しく感じ</a:t>
            </a:r>
            <a:r>
              <a:rPr kumimoji="1" lang="ja-JP" altLang="en-US" sz="1200" kern="1200" dirty="0" smtClean="0">
                <a:solidFill>
                  <a:schemeClr val="tx1"/>
                </a:solidFill>
                <a:latin typeface="+mn-lt"/>
                <a:ea typeface="+mn-ea"/>
                <a:cs typeface="+mn-cs"/>
              </a:rPr>
              <a:t>ました。</a:t>
            </a:r>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その時、「私でも役に立てた」という思いから、これまでしてきたことを振り返った時、</a:t>
            </a:r>
            <a:r>
              <a:rPr kumimoji="1" lang="en-US" altLang="ja-JP" sz="1200" kern="1200" dirty="0" smtClean="0">
                <a:solidFill>
                  <a:schemeClr val="tx1"/>
                </a:solidFill>
                <a:latin typeface="+mn-lt"/>
                <a:ea typeface="+mn-ea"/>
                <a:cs typeface="+mn-cs"/>
              </a:rPr>
              <a:t>EUC</a:t>
            </a:r>
            <a:r>
              <a:rPr kumimoji="1" lang="ja-JP" altLang="en-US" sz="1200" kern="1200" dirty="0" smtClean="0">
                <a:solidFill>
                  <a:schemeClr val="tx1"/>
                </a:solidFill>
                <a:latin typeface="+mn-lt"/>
                <a:ea typeface="+mn-ea"/>
                <a:cs typeface="+mn-cs"/>
              </a:rPr>
              <a:t>研修と導入レビューのことを思い出しました。</a:t>
            </a:r>
            <a:endParaRPr kumimoji="1" lang="en-US" altLang="ja-JP" sz="1200" kern="1200" dirty="0" smtClean="0">
              <a:solidFill>
                <a:schemeClr val="tx1"/>
              </a:solidFill>
              <a:latin typeface="+mn-lt"/>
              <a:ea typeface="+mn-ea"/>
              <a:cs typeface="+mn-cs"/>
            </a:endParaRPr>
          </a:p>
          <a:p>
            <a:r>
              <a:rPr kumimoji="1" lang="en-US" altLang="ja-JP" sz="1200" kern="1200" dirty="0" smtClean="0">
                <a:solidFill>
                  <a:schemeClr val="tx1"/>
                </a:solidFill>
                <a:latin typeface="+mn-lt"/>
                <a:ea typeface="+mn-ea"/>
                <a:cs typeface="+mn-cs"/>
              </a:rPr>
              <a:t>EUC</a:t>
            </a:r>
            <a:r>
              <a:rPr kumimoji="1" lang="ja-JP" altLang="en-US" sz="1200" kern="1200" dirty="0" smtClean="0">
                <a:solidFill>
                  <a:schemeClr val="tx1"/>
                </a:solidFill>
                <a:latin typeface="+mn-lt"/>
                <a:ea typeface="+mn-ea"/>
                <a:cs typeface="+mn-cs"/>
              </a:rPr>
              <a:t>研修の際は激しい進捗遅れに見舞われ、「とにかく終わらせること」それだけに集中して作業を行っており、</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「研修」という言葉がついていたのもあって、それがお客様のもとへ届くということを何も考えないまま、とにかく終わらせるという一心で取り組んでいました。</a:t>
            </a:r>
            <a:endParaRPr kumimoji="1" lang="en-US" altLang="ja-JP"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latin typeface="+mn-lt"/>
                <a:ea typeface="+mn-ea"/>
                <a:cs typeface="+mn-cs"/>
              </a:rPr>
              <a:t>自分のことだけを考えていたことに</a:t>
            </a:r>
            <a:r>
              <a:rPr kumimoji="1" lang="ja-JP" altLang="en-US" dirty="0" smtClean="0"/>
              <a:t>改めて気が付かされた瞬間でした。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同様に、導入プチレビューの際も「導入」というよりはほぼ操作説明になっており、何のためにしているのか目的を忘れていた時期がありました。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この一年を通して、私には次の</a:t>
            </a:r>
            <a:r>
              <a:rPr kumimoji="1" lang="en-US" altLang="ja-JP" dirty="0" smtClean="0"/>
              <a:t>3</a:t>
            </a:r>
            <a:r>
              <a:rPr kumimoji="1" lang="ja-JP" altLang="en-US" dirty="0" smtClean="0"/>
              <a:t>点の変化がありました。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endParaRPr kumimoji="1" lang="ja-JP" altLang="ja-JP" sz="1200" kern="1200" dirty="0" smtClean="0">
              <a:solidFill>
                <a:schemeClr val="tx1"/>
              </a:solidFill>
              <a:latin typeface="+mn-lt"/>
              <a:ea typeface="+mn-ea"/>
              <a:cs typeface="+mn-cs"/>
            </a:endParaRPr>
          </a:p>
          <a:p>
            <a:endParaRPr kumimoji="1" lang="en-US" altLang="ja-JP" dirty="0" smtClean="0"/>
          </a:p>
          <a:p>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33</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EUC</a:t>
            </a:r>
            <a:r>
              <a:rPr kumimoji="1" lang="ja-JP" altLang="en-US" dirty="0" smtClean="0"/>
              <a:t>研修、導入研修、そして実際にお客様と顔を合わる機会をいただき、</a:t>
            </a:r>
            <a:endParaRPr kumimoji="1" lang="en-US" altLang="ja-JP" dirty="0" smtClean="0"/>
          </a:p>
          <a:p>
            <a:r>
              <a:rPr kumimoji="1" lang="ja-JP" altLang="en-US" dirty="0" smtClean="0"/>
              <a:t>お客様が何を求めているのか、「お客様の</a:t>
            </a:r>
            <a:r>
              <a:rPr kumimoji="1" lang="ja-JP" altLang="en-US" dirty="0" err="1" smtClean="0"/>
              <a:t>立場をを考える</a:t>
            </a:r>
            <a:r>
              <a:rPr kumimoji="1" lang="ja-JP" altLang="en-US" dirty="0" smtClean="0"/>
              <a:t>ように」意識が変化し、</a:t>
            </a:r>
            <a:endParaRPr kumimoji="1" lang="en-US" altLang="ja-JP" dirty="0" smtClean="0"/>
          </a:p>
          <a:p>
            <a:r>
              <a:rPr kumimoji="1" lang="ja-JP" altLang="en-US" dirty="0" smtClean="0"/>
              <a:t>「なぜこのようなことをおっしゃるのか」「なぜこのような動きをするのか」「なぜ私は今この作業をしているのか」と目的を考えるようにものの見方が変わっていきました。</a:t>
            </a:r>
            <a:endParaRPr kumimoji="1" lang="en-US" altLang="ja-JP" dirty="0" smtClean="0"/>
          </a:p>
          <a:p>
            <a:r>
              <a:rPr kumimoji="1" lang="ja-JP" altLang="en-US" dirty="0" smtClean="0"/>
              <a:t>また、これまで「責任感」は持ち合わせていると自分自身では思っていましたが、作業を完了させるだけの自分の保身のための責任感であり</a:t>
            </a:r>
            <a:endParaRPr kumimoji="1" lang="en-US" altLang="ja-JP" dirty="0" smtClean="0"/>
          </a:p>
          <a:p>
            <a:r>
              <a:rPr kumimoji="1" lang="ja-JP" altLang="en-US" dirty="0" smtClean="0"/>
              <a:t>多くの方に影響が出るという「責任感」は持ち合わせていなかった、ということに気が付き、大きく意識が変わったこととなりました。</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34</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3.</a:t>
            </a:r>
            <a:r>
              <a:rPr kumimoji="1" lang="ja-JP" altLang="en-US" dirty="0" smtClean="0"/>
              <a:t>　現状の課題と今後の目標についてです。</a:t>
            </a:r>
            <a:endParaRPr kumimoji="1" lang="ja-JP" altLang="en-US" dirty="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35</a:t>
            </a:fld>
            <a:endParaRPr kumimoji="1" lang="ja-JP" altLang="en-US"/>
          </a:p>
        </p:txBody>
      </p:sp>
    </p:spTree>
    <p:extLst>
      <p:ext uri="{BB962C8B-B14F-4D97-AF65-F5344CB8AC3E}">
        <p14:creationId xmlns="" xmlns:p14="http://schemas.microsoft.com/office/powerpoint/2010/main" val="10995439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現状の課題として、いろいろなことが考えられますが、大きく課題となるものは「運用面の知識不足」であると考えられます。</a:t>
            </a:r>
            <a:endParaRPr kumimoji="1" lang="en-US" altLang="ja-JP" dirty="0" smtClean="0"/>
          </a:p>
          <a:p>
            <a:r>
              <a:rPr kumimoji="1" lang="ja-JP" altLang="en-US" dirty="0" smtClean="0"/>
              <a:t>運用知識の不足に関してですが、学習を進める中で感じた疑問から運用の話につながることがたびたびありました。</a:t>
            </a:r>
            <a:endParaRPr kumimoji="1" lang="en-US" altLang="ja-JP" dirty="0" smtClean="0"/>
          </a:p>
          <a:p>
            <a:r>
              <a:rPr kumimoji="1" lang="ja-JP" altLang="en-US" dirty="0" smtClean="0"/>
              <a:t>運用に関しては何か資料から情報を得られるということは少ないですが、同行や先輩方に疑問を質問することで蓄積していきます。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36</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直近の目標としては担当校を持つことです。そして５年後にはお客様に信頼していただける</a:t>
            </a:r>
            <a:r>
              <a:rPr kumimoji="1" lang="en-US" altLang="ja-JP" dirty="0" smtClean="0"/>
              <a:t>SE</a:t>
            </a:r>
            <a:r>
              <a:rPr kumimoji="1" lang="ja-JP" altLang="en-US" dirty="0" smtClean="0"/>
              <a:t>になることです。</a:t>
            </a:r>
            <a:endParaRPr kumimoji="1" lang="en-US" altLang="ja-JP" dirty="0" smtClean="0"/>
          </a:p>
          <a:p>
            <a:r>
              <a:rPr kumimoji="1" lang="ja-JP" altLang="en-US" dirty="0" smtClean="0"/>
              <a:t>お客様から見た私たちは「システムに詳しい人」であって導入に詳しい人というようには見られていません。</a:t>
            </a:r>
            <a:endParaRPr kumimoji="1" lang="en-US" altLang="ja-JP" dirty="0" smtClean="0"/>
          </a:p>
          <a:p>
            <a:r>
              <a:rPr kumimoji="1" lang="en-US" altLang="ja-JP" dirty="0" smtClean="0"/>
              <a:t>GAKUEN</a:t>
            </a:r>
            <a:r>
              <a:rPr kumimoji="1" lang="ja-JP" altLang="en-US" dirty="0" smtClean="0"/>
              <a:t>の機能だけでなく、機能とは直接関係ないことを聞かれても答えられるように、ということを目標に掲げます。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37</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そして、長期的な目標として、「開発も導入もどちらもできる</a:t>
            </a:r>
            <a:r>
              <a:rPr kumimoji="1" lang="en-US" altLang="ja-JP" dirty="0" smtClean="0"/>
              <a:t>SE</a:t>
            </a:r>
            <a:r>
              <a:rPr kumimoji="1" lang="ja-JP" altLang="en-US" dirty="0" smtClean="0"/>
              <a:t>になる」という目標を掲げ、</a:t>
            </a:r>
            <a:endParaRPr kumimoji="1" lang="en-US" altLang="ja-JP" dirty="0" smtClean="0"/>
          </a:p>
          <a:p>
            <a:r>
              <a:rPr kumimoji="1" lang="ja-JP" altLang="en-US" dirty="0" smtClean="0"/>
              <a:t>その目標目指して、今できることを一歩一歩こなしていきます。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38</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さいごに</a:t>
            </a:r>
            <a:r>
              <a:rPr kumimoji="1" lang="en-US" altLang="ja-JP" dirty="0" smtClean="0"/>
              <a:t>…</a:t>
            </a:r>
          </a:p>
          <a:p>
            <a:endParaRPr kumimoji="1" lang="ja-JP" altLang="en-US" dirty="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39</a:t>
            </a:fld>
            <a:endParaRPr kumimoji="1" lang="ja-JP" altLang="en-US"/>
          </a:p>
        </p:txBody>
      </p:sp>
    </p:spTree>
    <p:extLst>
      <p:ext uri="{BB962C8B-B14F-4D97-AF65-F5344CB8AC3E}">
        <p14:creationId xmlns="" xmlns:p14="http://schemas.microsoft.com/office/powerpoint/2010/main" val="1099543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今年</a:t>
            </a:r>
            <a:r>
              <a:rPr kumimoji="1" lang="en-US" altLang="ja-JP" dirty="0" smtClean="0"/>
              <a:t>1</a:t>
            </a:r>
            <a:r>
              <a:rPr kumimoji="1" lang="ja-JP" altLang="en-US" dirty="0" smtClean="0"/>
              <a:t>年の活動としてはスライドの表の通りとなります。</a:t>
            </a:r>
            <a:endParaRPr kumimoji="1" lang="en-US" altLang="ja-JP" dirty="0" smtClean="0"/>
          </a:p>
          <a:p>
            <a:endParaRPr kumimoji="1" lang="en-US" altLang="ja-JP" dirty="0" smtClean="0"/>
          </a:p>
          <a:p>
            <a:r>
              <a:rPr kumimoji="1" lang="en-US" altLang="ja-JP" dirty="0" smtClean="0"/>
              <a:t>4</a:t>
            </a:r>
            <a:r>
              <a:rPr kumimoji="1" lang="ja-JP" altLang="en-US" dirty="0" smtClean="0"/>
              <a:t>月、</a:t>
            </a:r>
            <a:r>
              <a:rPr kumimoji="1" lang="en-US" altLang="ja-JP" dirty="0" smtClean="0"/>
              <a:t>5</a:t>
            </a:r>
            <a:r>
              <a:rPr kumimoji="1" lang="ja-JP" altLang="en-US" dirty="0" smtClean="0"/>
              <a:t>月は人事研修で社会人マナーや</a:t>
            </a:r>
            <a:r>
              <a:rPr kumimoji="1" lang="en-US" altLang="ja-JP" dirty="0" smtClean="0"/>
              <a:t>FLM</a:t>
            </a:r>
            <a:r>
              <a:rPr kumimoji="1" lang="ja-JP" altLang="en-US" dirty="0" smtClean="0"/>
              <a:t>研修を</a:t>
            </a:r>
            <a:endParaRPr kumimoji="1" lang="en-US" altLang="ja-JP" dirty="0" smtClean="0"/>
          </a:p>
          <a:p>
            <a:r>
              <a:rPr kumimoji="1" lang="en-US" altLang="ja-JP" dirty="0" smtClean="0"/>
              <a:t>6</a:t>
            </a:r>
            <a:r>
              <a:rPr kumimoji="1" lang="ja-JP" altLang="en-US" dirty="0" smtClean="0"/>
              <a:t>月から</a:t>
            </a:r>
            <a:r>
              <a:rPr kumimoji="1" lang="en-US" altLang="ja-JP" dirty="0" smtClean="0"/>
              <a:t>8</a:t>
            </a:r>
            <a:r>
              <a:rPr kumimoji="1" lang="ja-JP" altLang="en-US" dirty="0" smtClean="0"/>
              <a:t>月は</a:t>
            </a:r>
            <a:r>
              <a:rPr kumimoji="1" lang="en-US" altLang="ja-JP" dirty="0" smtClean="0"/>
              <a:t>GAKUEN</a:t>
            </a:r>
            <a:r>
              <a:rPr kumimoji="1" lang="ja-JP" altLang="en-US" dirty="0" smtClean="0"/>
              <a:t>事業部での新人研修として社会人マナーや電話王応対、開発研修を行いました。</a:t>
            </a:r>
            <a:endParaRPr kumimoji="1" lang="en-US" altLang="ja-JP" dirty="0" smtClean="0"/>
          </a:p>
          <a:p>
            <a:r>
              <a:rPr kumimoji="1" lang="en-US" altLang="ja-JP" dirty="0" smtClean="0"/>
              <a:t>9</a:t>
            </a:r>
            <a:r>
              <a:rPr kumimoji="1" lang="ja-JP" altLang="en-US" dirty="0" smtClean="0"/>
              <a:t>月からは配属先が決定し、</a:t>
            </a:r>
            <a:r>
              <a:rPr kumimoji="1" lang="en-US" altLang="ja-JP" dirty="0" smtClean="0"/>
              <a:t>S</a:t>
            </a:r>
            <a:r>
              <a:rPr kumimoji="1" lang="ja-JP" altLang="en-US" dirty="0" smtClean="0"/>
              <a:t>課で</a:t>
            </a:r>
            <a:r>
              <a:rPr kumimoji="1" lang="en-US" altLang="ja-JP" dirty="0" smtClean="0"/>
              <a:t>EUC</a:t>
            </a:r>
            <a:r>
              <a:rPr kumimoji="1" lang="ja-JP" altLang="en-US" dirty="0" smtClean="0"/>
              <a:t>研修を、</a:t>
            </a:r>
            <a:r>
              <a:rPr kumimoji="1" lang="en-US" altLang="ja-JP" dirty="0" smtClean="0"/>
              <a:t>10</a:t>
            </a:r>
            <a:r>
              <a:rPr kumimoji="1" lang="ja-JP" altLang="en-US" dirty="0" smtClean="0"/>
              <a:t>月～</a:t>
            </a:r>
            <a:r>
              <a:rPr kumimoji="1" lang="en-US" altLang="ja-JP" dirty="0" smtClean="0"/>
              <a:t>11</a:t>
            </a:r>
            <a:r>
              <a:rPr kumimoji="1" lang="ja-JP" altLang="en-US" dirty="0" smtClean="0"/>
              <a:t>月は</a:t>
            </a:r>
            <a:r>
              <a:rPr kumimoji="1" lang="en-US" altLang="ja-JP" dirty="0" smtClean="0"/>
              <a:t>S</a:t>
            </a:r>
            <a:r>
              <a:rPr kumimoji="1" lang="ja-JP" altLang="en-US" dirty="0" smtClean="0"/>
              <a:t>課内でも導入支援に決定したため導入支援研修を実施しました。</a:t>
            </a:r>
            <a:endParaRPr kumimoji="1" lang="en-US" altLang="ja-JP" dirty="0" smtClean="0"/>
          </a:p>
          <a:p>
            <a:r>
              <a:rPr kumimoji="1" lang="en-US" altLang="ja-JP" dirty="0" smtClean="0"/>
              <a:t>12</a:t>
            </a:r>
            <a:r>
              <a:rPr kumimoji="1" lang="ja-JP" altLang="en-US" dirty="0" smtClean="0"/>
              <a:t>月から</a:t>
            </a:r>
            <a:r>
              <a:rPr kumimoji="1" lang="en-US" altLang="ja-JP" dirty="0" smtClean="0"/>
              <a:t>1</a:t>
            </a:r>
            <a:r>
              <a:rPr kumimoji="1" lang="ja-JP" altLang="en-US" dirty="0" smtClean="0"/>
              <a:t>月にかけてライセンス試験を（</a:t>
            </a:r>
            <a:r>
              <a:rPr kumimoji="1" lang="en-US" altLang="ja-JP" dirty="0" smtClean="0"/>
              <a:t>2</a:t>
            </a:r>
            <a:r>
              <a:rPr kumimoji="1" lang="ja-JP" altLang="en-US" dirty="0" smtClean="0"/>
              <a:t>回）受検。</a:t>
            </a:r>
            <a:r>
              <a:rPr kumimoji="1" lang="en-US" altLang="ja-JP" dirty="0" smtClean="0"/>
              <a:t>2</a:t>
            </a:r>
            <a:r>
              <a:rPr kumimoji="1" lang="ja-JP" altLang="en-US" dirty="0" smtClean="0"/>
              <a:t>月から</a:t>
            </a:r>
            <a:r>
              <a:rPr kumimoji="1" lang="en-US" altLang="ja-JP" dirty="0" smtClean="0"/>
              <a:t>3</a:t>
            </a:r>
            <a:r>
              <a:rPr kumimoji="1" lang="ja-JP" altLang="en-US" dirty="0" smtClean="0"/>
              <a:t>月では大学様の作業と並行して主に行いながら、中間レビューを</a:t>
            </a:r>
            <a:r>
              <a:rPr kumimoji="1" lang="en-US" altLang="ja-JP" dirty="0" smtClean="0"/>
              <a:t>2</a:t>
            </a:r>
            <a:r>
              <a:rPr kumimoji="1" lang="ja-JP" altLang="en-US" dirty="0" smtClean="0"/>
              <a:t>回、最終レビューを</a:t>
            </a:r>
            <a:r>
              <a:rPr kumimoji="1" lang="en-US" altLang="ja-JP" dirty="0" smtClean="0"/>
              <a:t>2</a:t>
            </a:r>
            <a:r>
              <a:rPr kumimoji="1" lang="ja-JP" altLang="en-US" dirty="0" smtClean="0"/>
              <a:t>回実施しました。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4</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読み上げ</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40</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5</a:t>
            </a:fld>
            <a:endParaRPr kumimoji="1" lang="ja-JP" altLang="en-US"/>
          </a:p>
        </p:txBody>
      </p:sp>
    </p:spTree>
    <p:extLst>
      <p:ext uri="{BB962C8B-B14F-4D97-AF65-F5344CB8AC3E}">
        <p14:creationId xmlns="" xmlns:p14="http://schemas.microsoft.com/office/powerpoint/2010/main" val="109954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9</a:t>
            </a:r>
            <a:r>
              <a:rPr kumimoji="1" lang="ja-JP" altLang="en-US" dirty="0" smtClean="0"/>
              <a:t>月に</a:t>
            </a:r>
            <a:r>
              <a:rPr kumimoji="1" lang="en-US" altLang="ja-JP" dirty="0" smtClean="0"/>
              <a:t>S</a:t>
            </a:r>
            <a:r>
              <a:rPr kumimoji="1" lang="ja-JP" altLang="en-US" dirty="0" smtClean="0"/>
              <a:t>課に配属されてからも私の立ち位置は不安定なもので、</a:t>
            </a:r>
            <a:r>
              <a:rPr kumimoji="1" lang="en-US" altLang="ja-JP" dirty="0" smtClean="0"/>
              <a:t>EUC</a:t>
            </a:r>
            <a:r>
              <a:rPr kumimoji="1" lang="ja-JP" altLang="en-US" dirty="0" smtClean="0"/>
              <a:t>研修と導入支援研修を行ってから、どちらに配属か決定するということでした。</a:t>
            </a:r>
            <a:endParaRPr kumimoji="1" lang="en-US" altLang="ja-JP" dirty="0" smtClean="0"/>
          </a:p>
          <a:p>
            <a:r>
              <a:rPr kumimoji="1" lang="ja-JP" altLang="en-US" dirty="0" smtClean="0"/>
              <a:t>本発表では次の</a:t>
            </a:r>
            <a:r>
              <a:rPr kumimoji="1" lang="en-US" altLang="ja-JP" dirty="0" smtClean="0"/>
              <a:t>3</a:t>
            </a:r>
            <a:r>
              <a:rPr kumimoji="1" lang="ja-JP" altLang="en-US" dirty="0" smtClean="0"/>
              <a:t>点に関して、お話しようと思います。</a:t>
            </a:r>
            <a:endParaRPr kumimoji="1" lang="en-US" altLang="ja-JP" dirty="0" smtClean="0"/>
          </a:p>
          <a:p>
            <a:endParaRPr kumimoji="1" lang="en-US" altLang="ja-JP" dirty="0" smtClean="0"/>
          </a:p>
          <a:p>
            <a:r>
              <a:rPr kumimoji="1" lang="ja-JP" altLang="en-US" dirty="0" smtClean="0"/>
              <a:t>①</a:t>
            </a:r>
            <a:r>
              <a:rPr kumimoji="1" lang="en-US" altLang="ja-JP" dirty="0" smtClean="0"/>
              <a:t>EUC</a:t>
            </a:r>
            <a:r>
              <a:rPr kumimoji="1" lang="ja-JP" altLang="en-US" dirty="0" smtClean="0"/>
              <a:t>研修をする中で、起きた問題とその解決方法について</a:t>
            </a:r>
            <a:endParaRPr kumimoji="1" lang="en-US" altLang="ja-JP" dirty="0" smtClean="0"/>
          </a:p>
          <a:p>
            <a:r>
              <a:rPr kumimoji="1" lang="ja-JP" altLang="en-US" dirty="0" smtClean="0"/>
              <a:t>②導入研修での意識の変化について</a:t>
            </a:r>
            <a:endParaRPr kumimoji="1" lang="en-US" altLang="ja-JP" dirty="0" smtClean="0"/>
          </a:p>
          <a:p>
            <a:r>
              <a:rPr kumimoji="1" lang="ja-JP" altLang="en-US" dirty="0" smtClean="0"/>
              <a:t>③兵庫県立大学様で初めてお客様の前で説明を行った経験について</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6</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EUC</a:t>
            </a:r>
            <a:r>
              <a:rPr kumimoji="1" lang="ja-JP" altLang="en-US" dirty="0" smtClean="0"/>
              <a:t>研修で発生した問題、それは「大幅な進捗遅延」でした。</a:t>
            </a:r>
            <a:endParaRPr kumimoji="1" lang="en-US" altLang="ja-JP" dirty="0" smtClean="0"/>
          </a:p>
          <a:p>
            <a:endParaRPr kumimoji="1" lang="en-US" altLang="ja-JP" dirty="0" smtClean="0"/>
          </a:p>
          <a:p>
            <a:r>
              <a:rPr kumimoji="1" lang="ja-JP" altLang="en-US" dirty="0" smtClean="0"/>
              <a:t>事業部研修でも、間に合っているような間にあっていないような微妙な状況でしたが、</a:t>
            </a:r>
            <a:endParaRPr kumimoji="1" lang="en-US" altLang="ja-JP" dirty="0" smtClean="0"/>
          </a:p>
          <a:p>
            <a:r>
              <a:rPr kumimoji="1" lang="ja-JP" altLang="en-US" dirty="0" smtClean="0"/>
              <a:t>事業部研修の時は良くも悪くも同期間での「情報共有」があったため、そこまで進捗遅延が目立たなかったこともあると思います。</a:t>
            </a:r>
            <a:endParaRPr kumimoji="1" lang="en-US" altLang="ja-JP" dirty="0" smtClean="0"/>
          </a:p>
          <a:p>
            <a:r>
              <a:rPr kumimoji="1" lang="en-US" altLang="ja-JP" dirty="0" smtClean="0"/>
              <a:t>EUC</a:t>
            </a:r>
            <a:r>
              <a:rPr kumimoji="1" lang="ja-JP" altLang="en-US" dirty="0" smtClean="0"/>
              <a:t>の研修に入る前、私が最も恐れていたのがこの他ならぬ「進捗遅延」でした。</a:t>
            </a:r>
            <a:endParaRPr kumimoji="1" lang="en-US" altLang="ja-JP" dirty="0" smtClean="0"/>
          </a:p>
          <a:p>
            <a:endParaRPr kumimoji="1" lang="en-US" altLang="ja-JP" dirty="0" smtClean="0"/>
          </a:p>
          <a:p>
            <a:r>
              <a:rPr kumimoji="1" lang="ja-JP" altLang="en-US" dirty="0" smtClean="0"/>
              <a:t>というのも、人事研修の際もあまり成績は良くなく、いただける良い評価はほとんど「社会人マナー」等態度の評価のみでした。</a:t>
            </a:r>
            <a:endParaRPr kumimoji="1" lang="en-US" altLang="ja-JP" dirty="0" smtClean="0"/>
          </a:p>
          <a:p>
            <a:r>
              <a:rPr kumimoji="1" lang="ja-JP" altLang="en-US" dirty="0" smtClean="0"/>
              <a:t>また、事業部研修で</a:t>
            </a:r>
            <a:r>
              <a:rPr kumimoji="1" lang="en-US" altLang="ja-JP" dirty="0" smtClean="0"/>
              <a:t>GAKUEN</a:t>
            </a:r>
            <a:r>
              <a:rPr kumimoji="1" lang="ja-JP" altLang="en-US" dirty="0" smtClean="0"/>
              <a:t>独自のフレームワークに触れて、全く頭を整理できなかったということも不安を大きくする要素でした。</a:t>
            </a:r>
            <a:endParaRPr kumimoji="1" lang="en-US" altLang="ja-JP" dirty="0" smtClean="0"/>
          </a:p>
          <a:p>
            <a:r>
              <a:rPr kumimoji="1" lang="ja-JP" altLang="en-US" dirty="0" smtClean="0"/>
              <a:t>このような要素から自分自身の力不足を感じていたため、「進捗遅延」は避けられないかもしれない、と考えていました。</a:t>
            </a:r>
            <a:endParaRPr kumimoji="1" lang="en-US" altLang="ja-JP" dirty="0" smtClean="0"/>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7</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進捗遅延が発生した原因は次の</a:t>
            </a:r>
            <a:r>
              <a:rPr kumimoji="1" lang="en-US" altLang="ja-JP" dirty="0" smtClean="0"/>
              <a:t>2</a:t>
            </a:r>
            <a:r>
              <a:rPr kumimoji="1" lang="ja-JP" altLang="en-US" dirty="0" smtClean="0"/>
              <a:t>点でした。</a:t>
            </a:r>
            <a:endParaRPr kumimoji="1" lang="en-US" altLang="ja-JP" dirty="0" smtClean="0"/>
          </a:p>
          <a:p>
            <a:endParaRPr kumimoji="1" lang="en-US" altLang="ja-JP" dirty="0" smtClean="0"/>
          </a:p>
          <a:p>
            <a:r>
              <a:rPr kumimoji="1" lang="ja-JP" altLang="en-US" dirty="0" smtClean="0"/>
              <a:t>①最初に作業量を予測できず、進めれば進めるほど予想外の作業が発生した</a:t>
            </a:r>
            <a:endParaRPr kumimoji="1" lang="en-US" altLang="ja-JP" dirty="0" smtClean="0"/>
          </a:p>
          <a:p>
            <a:r>
              <a:rPr kumimoji="1" lang="ja-JP" altLang="en-US" dirty="0" smtClean="0"/>
              <a:t>ということと</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8</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最も大きな要因となったのが、</a:t>
            </a:r>
            <a:endParaRPr kumimoji="1" lang="en-US" altLang="ja-JP" dirty="0" smtClean="0"/>
          </a:p>
          <a:p>
            <a:r>
              <a:rPr kumimoji="1" lang="ja-JP" altLang="en-US" dirty="0" smtClean="0"/>
              <a:t>②知識不足</a:t>
            </a:r>
            <a:endParaRPr kumimoji="1" lang="en-US" altLang="ja-JP" dirty="0" smtClean="0"/>
          </a:p>
          <a:p>
            <a:r>
              <a:rPr kumimoji="1" lang="ja-JP" altLang="en-US" dirty="0" smtClean="0"/>
              <a:t>でした。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4D4AC6DD-F78B-48F8-AAC2-A594E5E2457E}" type="slidenum">
              <a:rPr kumimoji="1" lang="ja-JP" altLang="en-US" smtClean="0"/>
              <a:pPr/>
              <a:t>9</a:t>
            </a:fld>
            <a:endParaRPr kumimoji="1" lang="ja-JP" altLang="en-US"/>
          </a:p>
        </p:txBody>
      </p:sp>
    </p:spTree>
    <p:extLst>
      <p:ext uri="{BB962C8B-B14F-4D97-AF65-F5344CB8AC3E}">
        <p14:creationId xmlns="" xmlns:p14="http://schemas.microsoft.com/office/powerpoint/2010/main" val="289332139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cstate="print">
              <a:alphaModFix amt="85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cstate="print">
              <a:alphaModFix amt="85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cstate="print">
              <a:alphaModFix amt="85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cstate="print">
                <a:duotone>
                  <a:schemeClr val="accent1">
                    <a:shade val="45000"/>
                    <a:satMod val="135000"/>
                  </a:schemeClr>
                  <a:prstClr val="white"/>
                </a:duotone>
                <a:extLst>
                  <a:ext uri="{BEBA8EAE-BF5A-486C-A8C5-ECC9F3942E4B}">
                    <a14:imgProps xmln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725A331D-3261-4C6E-8FF2-82E41CE919F7}" type="datetimeFigureOut">
              <a:rPr kumimoji="1" lang="ja-JP" altLang="en-US" smtClean="0"/>
              <a:pPr/>
              <a:t>2017/3/13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E10E91C6-36BD-4538-B227-A764019FDFED}" type="slidenum">
              <a:rPr kumimoji="1" lang="ja-JP" altLang="en-US" smtClean="0"/>
              <a:pPr/>
              <a:t>&lt;#&gt;</a:t>
            </a:fld>
            <a:endParaRPr kumimoji="1" lang="ja-JP" altLang="en-US"/>
          </a:p>
        </p:txBody>
      </p:sp>
    </p:spTree>
    <p:extLst>
      <p:ext uri="{BB962C8B-B14F-4D97-AF65-F5344CB8AC3E}">
        <p14:creationId xmlns="" xmlns:p14="http://schemas.microsoft.com/office/powerpoint/2010/main" val="3259569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25A331D-3261-4C6E-8FF2-82E41CE919F7}" type="datetimeFigureOut">
              <a:rPr kumimoji="1" lang="ja-JP" altLang="en-US" smtClean="0"/>
              <a:pPr/>
              <a:t>2017/3/13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0E91C6-36BD-4538-B227-A764019FDFED}" type="slidenum">
              <a:rPr kumimoji="1" lang="ja-JP" altLang="en-US" smtClean="0"/>
              <a:pPr/>
              <a:t>&lt;#&gt;</a:t>
            </a:fld>
            <a:endParaRPr kumimoji="1" lang="ja-JP" altLang="en-US"/>
          </a:p>
        </p:txBody>
      </p:sp>
    </p:spTree>
    <p:extLst>
      <p:ext uri="{BB962C8B-B14F-4D97-AF65-F5344CB8AC3E}">
        <p14:creationId xmlns="" xmlns:p14="http://schemas.microsoft.com/office/powerpoint/2010/main" val="2248890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25A331D-3261-4C6E-8FF2-82E41CE919F7}" type="datetimeFigureOut">
              <a:rPr kumimoji="1" lang="ja-JP" altLang="en-US" smtClean="0"/>
              <a:pPr/>
              <a:t>2017/3/13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0E91C6-36BD-4538-B227-A764019FDFED}" type="slidenum">
              <a:rPr kumimoji="1" lang="ja-JP" altLang="en-US" smtClean="0"/>
              <a:pPr/>
              <a:t>&lt;#&gt;</a:t>
            </a:fld>
            <a:endParaRPr kumimoji="1" lang="ja-JP" altLang="en-US"/>
          </a:p>
        </p:txBody>
      </p:sp>
    </p:spTree>
    <p:extLst>
      <p:ext uri="{BB962C8B-B14F-4D97-AF65-F5344CB8AC3E}">
        <p14:creationId xmlns="" xmlns:p14="http://schemas.microsoft.com/office/powerpoint/2010/main" val="2912733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25A331D-3261-4C6E-8FF2-82E41CE919F7}" type="datetimeFigureOut">
              <a:rPr kumimoji="1" lang="ja-JP" altLang="en-US" smtClean="0"/>
              <a:pPr/>
              <a:t>2017/3/13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0E91C6-36BD-4538-B227-A764019FDFED}" type="slidenum">
              <a:rPr kumimoji="1" lang="ja-JP" altLang="en-US" smtClean="0"/>
              <a:pPr/>
              <a:t>&lt;#&gt;</a:t>
            </a:fld>
            <a:endParaRPr kumimoji="1" lang="ja-JP" altLang="en-US"/>
          </a:p>
        </p:txBody>
      </p:sp>
    </p:spTree>
    <p:extLst>
      <p:ext uri="{BB962C8B-B14F-4D97-AF65-F5344CB8AC3E}">
        <p14:creationId xmlns="" xmlns:p14="http://schemas.microsoft.com/office/powerpoint/2010/main" val="1431826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cstate="print">
              <a:alphaModFix amt="85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8593667" y="6272784"/>
            <a:ext cx="2644309" cy="365125"/>
          </a:xfrm>
        </p:spPr>
        <p:txBody>
          <a:bodyPr/>
          <a:lstStyle/>
          <a:p>
            <a:fld id="{725A331D-3261-4C6E-8FF2-82E41CE919F7}" type="datetimeFigureOut">
              <a:rPr kumimoji="1" lang="ja-JP" altLang="en-US" smtClean="0"/>
              <a:pPr/>
              <a:t>2017/3/13</a:t>
            </a:fld>
            <a:endParaRPr kumimoji="1" lang="ja-JP" altLang="en-US"/>
          </a:p>
        </p:txBody>
      </p:sp>
      <p:sp>
        <p:nvSpPr>
          <p:cNvPr id="5" name="Footer Placeholder 4"/>
          <p:cNvSpPr>
            <a:spLocks noGrp="1"/>
          </p:cNvSpPr>
          <p:nvPr>
            <p:ph type="ftr" sz="quarter" idx="11"/>
          </p:nvPr>
        </p:nvSpPr>
        <p:spPr>
          <a:xfrm>
            <a:off x="2182708" y="6272784"/>
            <a:ext cx="6327648" cy="365125"/>
          </a:xfrm>
        </p:spPr>
        <p:txBody>
          <a:bodyPr/>
          <a:lstStyle/>
          <a:p>
            <a:endParaRPr kumimoji="1" lang="ja-JP"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cstate="print">
                <a:duotone>
                  <a:schemeClr val="accent1">
                    <a:shade val="45000"/>
                    <a:satMod val="135000"/>
                  </a:schemeClr>
                  <a:prstClr val="white"/>
                </a:duotone>
                <a:extLst>
                  <a:ext uri="{BEBA8EAE-BF5A-486C-A8C5-ECC9F3942E4B}">
                    <a14:imgProps xmln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E10E91C6-36BD-4538-B227-A764019FDFED}" type="slidenum">
              <a:rPr kumimoji="1" lang="ja-JP" altLang="en-US" smtClean="0"/>
              <a:pPr/>
              <a:t>&lt;#&gt;</a:t>
            </a:fld>
            <a:endParaRPr kumimoji="1" lang="ja-JP" altLang="en-US"/>
          </a:p>
        </p:txBody>
      </p:sp>
    </p:spTree>
    <p:extLst>
      <p:ext uri="{BB962C8B-B14F-4D97-AF65-F5344CB8AC3E}">
        <p14:creationId xmlns="" xmlns:p14="http://schemas.microsoft.com/office/powerpoint/2010/main" val="1838340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25A331D-3261-4C6E-8FF2-82E41CE919F7}" type="datetimeFigureOut">
              <a:rPr kumimoji="1" lang="ja-JP" altLang="en-US" smtClean="0"/>
              <a:pPr/>
              <a:t>2017/3/13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0E91C6-36BD-4538-B227-A764019FDFED}" type="slidenum">
              <a:rPr kumimoji="1" lang="ja-JP" altLang="en-US" smtClean="0"/>
              <a:pPr/>
              <a:t>&lt;#&gt;</a:t>
            </a:fld>
            <a:endParaRPr kumimoji="1" lang="ja-JP" altLang="en-US"/>
          </a:p>
        </p:txBody>
      </p:sp>
    </p:spTree>
    <p:extLst>
      <p:ext uri="{BB962C8B-B14F-4D97-AF65-F5344CB8AC3E}">
        <p14:creationId xmlns="" xmlns:p14="http://schemas.microsoft.com/office/powerpoint/2010/main" val="697485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25A331D-3261-4C6E-8FF2-82E41CE919F7}" type="datetimeFigureOut">
              <a:rPr kumimoji="1" lang="ja-JP" altLang="en-US" smtClean="0"/>
              <a:pPr/>
              <a:t>2017/3/13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10E91C6-36BD-4538-B227-A764019FDFED}" type="slidenum">
              <a:rPr kumimoji="1" lang="ja-JP" altLang="en-US" smtClean="0"/>
              <a:pPr/>
              <a:t>&lt;#&gt;</a:t>
            </a:fld>
            <a:endParaRPr kumimoji="1" lang="ja-JP" altLang="en-US"/>
          </a:p>
        </p:txBody>
      </p:sp>
    </p:spTree>
    <p:extLst>
      <p:ext uri="{BB962C8B-B14F-4D97-AF65-F5344CB8AC3E}">
        <p14:creationId xmlns="" xmlns:p14="http://schemas.microsoft.com/office/powerpoint/2010/main" val="3301490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25A331D-3261-4C6E-8FF2-82E41CE919F7}" type="datetimeFigureOut">
              <a:rPr kumimoji="1" lang="ja-JP" altLang="en-US" smtClean="0"/>
              <a:pPr/>
              <a:t>2017/3/13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10E91C6-36BD-4538-B227-A764019FDFED}" type="slidenum">
              <a:rPr kumimoji="1" lang="ja-JP" altLang="en-US" smtClean="0"/>
              <a:pPr/>
              <a:t>&lt;#&gt;</a:t>
            </a:fld>
            <a:endParaRPr kumimoji="1" lang="ja-JP" altLang="en-US"/>
          </a:p>
        </p:txBody>
      </p:sp>
    </p:spTree>
    <p:extLst>
      <p:ext uri="{BB962C8B-B14F-4D97-AF65-F5344CB8AC3E}">
        <p14:creationId xmlns="" xmlns:p14="http://schemas.microsoft.com/office/powerpoint/2010/main" val="2931753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5A331D-3261-4C6E-8FF2-82E41CE919F7}" type="datetimeFigureOut">
              <a:rPr kumimoji="1" lang="ja-JP" altLang="en-US" smtClean="0"/>
              <a:pPr/>
              <a:t>2017/3/13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10E91C6-36BD-4538-B227-A764019FDFED}" type="slidenum">
              <a:rPr kumimoji="1" lang="ja-JP" altLang="en-US" smtClean="0"/>
              <a:pPr/>
              <a:t>&lt;#&gt;</a:t>
            </a:fld>
            <a:endParaRPr kumimoji="1" lang="ja-JP" altLang="en-US"/>
          </a:p>
        </p:txBody>
      </p:sp>
    </p:spTree>
    <p:extLst>
      <p:ext uri="{BB962C8B-B14F-4D97-AF65-F5344CB8AC3E}">
        <p14:creationId xmlns="" xmlns:p14="http://schemas.microsoft.com/office/powerpoint/2010/main" val="3438516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cstate="print">
              <a:alphaModFix amt="60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25A331D-3261-4C6E-8FF2-82E41CE919F7}" type="datetimeFigureOut">
              <a:rPr kumimoji="1" lang="ja-JP" altLang="en-US" smtClean="0"/>
              <a:pPr/>
              <a:t>2017/3/13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cstate="print">
                <a:duotone>
                  <a:schemeClr val="accent1">
                    <a:shade val="45000"/>
                    <a:satMod val="135000"/>
                  </a:schemeClr>
                  <a:prstClr val="white"/>
                </a:duotone>
                <a:extLst>
                  <a:ext uri="{BEBA8EAE-BF5A-486C-A8C5-ECC9F3942E4B}">
                    <a14:imgProps xmln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10E91C6-36BD-4538-B227-A764019FDFED}" type="slidenum">
              <a:rPr kumimoji="1" lang="ja-JP" altLang="en-US" smtClean="0"/>
              <a:pPr/>
              <a:t>&lt;#&gt;</a:t>
            </a:fld>
            <a:endParaRPr kumimoji="1" lang="ja-JP" altLang="en-US"/>
          </a:p>
        </p:txBody>
      </p:sp>
    </p:spTree>
    <p:extLst>
      <p:ext uri="{BB962C8B-B14F-4D97-AF65-F5344CB8AC3E}">
        <p14:creationId xmlns="" xmlns:p14="http://schemas.microsoft.com/office/powerpoint/2010/main" val="3163067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cstate="print">
              <a:alphaModFix amt="60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25A331D-3261-4C6E-8FF2-82E41CE919F7}" type="datetimeFigureOut">
              <a:rPr kumimoji="1" lang="ja-JP" altLang="en-US" smtClean="0"/>
              <a:pPr/>
              <a:t>2017/3/13</a:t>
            </a:fld>
            <a:endParaRPr kumimoji="1" lang="ja-JP"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cstate="print">
                <a:duotone>
                  <a:schemeClr val="accent1">
                    <a:shade val="45000"/>
                    <a:satMod val="135000"/>
                  </a:schemeClr>
                  <a:prstClr val="white"/>
                </a:duotone>
                <a:extLst>
                  <a:ext uri="{BEBA8EAE-BF5A-486C-A8C5-ECC9F3942E4B}">
                    <a14:imgProps xmln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10E91C6-36BD-4538-B227-A764019FDFED}" type="slidenum">
              <a:rPr kumimoji="1" lang="ja-JP" altLang="en-US" smtClean="0"/>
              <a:pPr/>
              <a:t>&lt;#&gt;</a:t>
            </a:fld>
            <a:endParaRPr kumimoji="1" lang="ja-JP" altLang="en-US"/>
          </a:p>
        </p:txBody>
      </p:sp>
    </p:spTree>
    <p:extLst>
      <p:ext uri="{BB962C8B-B14F-4D97-AF65-F5344CB8AC3E}">
        <p14:creationId xmlns="" xmlns:p14="http://schemas.microsoft.com/office/powerpoint/2010/main" val="772391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25A331D-3261-4C6E-8FF2-82E41CE919F7}" type="datetimeFigureOut">
              <a:rPr kumimoji="1" lang="ja-JP" altLang="en-US" smtClean="0"/>
              <a:pPr/>
              <a:t>2017/3/13</a:t>
            </a:fld>
            <a:endParaRPr kumimoji="1" lang="ja-JP"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kumimoji="1" lang="ja-JP"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cstate="print">
                <a:duotone>
                  <a:schemeClr val="accent1">
                    <a:shade val="45000"/>
                    <a:satMod val="135000"/>
                  </a:schemeClr>
                  <a:prstClr val="white"/>
                </a:duotone>
                <a:extLst>
                  <a:ext uri="{BEBA8EAE-BF5A-486C-A8C5-ECC9F3942E4B}">
                    <a14:imgProps xmln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E10E91C6-36BD-4538-B227-A764019FDFED}" type="slidenum">
              <a:rPr kumimoji="1" lang="ja-JP" altLang="en-US" smtClean="0"/>
              <a:pPr/>
              <a:t>&lt;#&gt;</a:t>
            </a:fld>
            <a:endParaRPr kumimoji="1" lang="ja-JP" altLang="en-US"/>
          </a:p>
        </p:txBody>
      </p:sp>
    </p:spTree>
    <p:extLst>
      <p:ext uri="{BB962C8B-B14F-4D97-AF65-F5344CB8AC3E}">
        <p14:creationId xmlns="" xmlns:p14="http://schemas.microsoft.com/office/powerpoint/2010/main" val="2623176547"/>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90000"/>
        </a:lnSpc>
        <a:spcBef>
          <a:spcPct val="0"/>
        </a:spcBef>
        <a:buNone/>
        <a:defRPr kumimoji="1" sz="5400" kern="1200" cap="all" baseline="0">
          <a:blipFill>
            <a:blip r:embed="rId15">
              <a:extLst>
                <a:ext uri="{28A0092B-C50C-407E-A947-70E740481C1C}">
                  <a14:useLocalDpi xmlns=""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kumimoji="1"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051560" y="1664973"/>
            <a:ext cx="9966960" cy="2325130"/>
          </a:xfrm>
        </p:spPr>
        <p:txBody>
          <a:bodyPr/>
          <a:lstStyle/>
          <a:p>
            <a:pPr algn="ctr"/>
            <a:r>
              <a:rPr kumimoji="1" lang="en-US" altLang="ja-JP" sz="6000" b="1" dirty="0" smtClean="0">
                <a:latin typeface="メイリオ" panose="020B0604030504040204" pitchFamily="50" charset="-128"/>
                <a:ea typeface="メイリオ" panose="020B0604030504040204" pitchFamily="50" charset="-128"/>
                <a:cs typeface="メイリオ" panose="020B0604030504040204" pitchFamily="50" charset="-128"/>
              </a:rPr>
              <a:t>2016</a:t>
            </a:r>
            <a:r>
              <a:rPr kumimoji="1" lang="ja-JP" altLang="en-US" sz="6000" b="1" dirty="0" smtClean="0">
                <a:latin typeface="メイリオ" panose="020B0604030504040204" pitchFamily="50" charset="-128"/>
                <a:ea typeface="メイリオ" panose="020B0604030504040204" pitchFamily="50" charset="-128"/>
                <a:cs typeface="メイリオ" panose="020B0604030504040204" pitchFamily="50" charset="-128"/>
              </a:rPr>
              <a:t>年度新人成果発表会</a:t>
            </a:r>
            <a:endParaRPr kumimoji="1" lang="ja-JP" altLang="en-US" sz="6000" b="1" dirty="0"/>
          </a:p>
        </p:txBody>
      </p:sp>
      <p:sp>
        <p:nvSpPr>
          <p:cNvPr id="3" name="サブタイトル 2"/>
          <p:cNvSpPr>
            <a:spLocks noGrp="1"/>
          </p:cNvSpPr>
          <p:nvPr>
            <p:ph type="subTitle" idx="1"/>
          </p:nvPr>
        </p:nvSpPr>
        <p:spPr>
          <a:xfrm>
            <a:off x="4505498" y="4721629"/>
            <a:ext cx="4921133" cy="1302604"/>
          </a:xfrm>
        </p:spPr>
        <p:txBody>
          <a:bodyPr>
            <a:noAutofit/>
          </a:bodyPr>
          <a:lstStyle/>
          <a:p>
            <a:pPr algn="r"/>
            <a:r>
              <a:rPr lang="en-US" altLang="ja-JP" sz="2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GAKUEN</a:t>
            </a:r>
            <a:r>
              <a:rPr lang="ja-JP" altLang="en-US" sz="2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事業部　</a:t>
            </a:r>
            <a:r>
              <a:rPr lang="en-US" altLang="ja-JP" sz="2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CR</a:t>
            </a:r>
            <a:r>
              <a:rPr lang="ja-JP" altLang="en-US" sz="2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部　</a:t>
            </a:r>
            <a:r>
              <a:rPr lang="en-US" altLang="ja-JP" sz="2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S</a:t>
            </a:r>
            <a:r>
              <a:rPr lang="ja-JP" altLang="en-US" sz="2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課　</a:t>
            </a:r>
            <a:endParaRPr lang="en-US" altLang="ja-JP" sz="2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角谷　祐科</a:t>
            </a:r>
            <a:endParaRPr lang="en-US" altLang="ja-JP" sz="28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sz="2800" dirty="0"/>
          </a:p>
        </p:txBody>
      </p:sp>
    </p:spTree>
    <p:extLst>
      <p:ext uri="{BB962C8B-B14F-4D97-AF65-F5344CB8AC3E}">
        <p14:creationId xmlns="" xmlns:p14="http://schemas.microsoft.com/office/powerpoint/2010/main" val="405590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2-1.</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EUC</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研修</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 4"/>
          <p:cNvSpPr>
            <a:spLocks noGrp="1"/>
          </p:cNvSpPr>
          <p:nvPr>
            <p:ph idx="1"/>
          </p:nvPr>
        </p:nvSpPr>
        <p:spPr>
          <a:xfrm>
            <a:off x="1006786" y="2042600"/>
            <a:ext cx="10058400" cy="4050792"/>
          </a:xfrm>
        </p:spPr>
        <p:txBody>
          <a:bodyPr/>
          <a:lstStyle/>
          <a:p>
            <a:pPr>
              <a:buNone/>
            </a:pPr>
            <a:r>
              <a:rPr lang="ja-JP" altLang="en-US" sz="6000" dirty="0" smtClean="0">
                <a:latin typeface="メイリオ" pitchFamily="50" charset="-128"/>
                <a:ea typeface="メイリオ" pitchFamily="50" charset="-128"/>
                <a:cs typeface="メイリオ" pitchFamily="50" charset="-128"/>
              </a:rPr>
              <a:t>①　予想外の作業</a:t>
            </a:r>
            <a:endParaRPr lang="en-US" altLang="ja-JP" sz="6000" dirty="0" smtClean="0">
              <a:latin typeface="メイリオ" pitchFamily="50" charset="-128"/>
              <a:ea typeface="メイリオ" pitchFamily="50" charset="-128"/>
              <a:cs typeface="メイリオ" pitchFamily="50" charset="-128"/>
            </a:endParaRPr>
          </a:p>
          <a:p>
            <a:pPr>
              <a:buNone/>
            </a:pPr>
            <a:endParaRPr kumimoji="1" lang="en-US" altLang="ja-JP" sz="6000" dirty="0" smtClean="0">
              <a:latin typeface="メイリオ" pitchFamily="50" charset="-128"/>
              <a:ea typeface="メイリオ" pitchFamily="50" charset="-128"/>
              <a:cs typeface="メイリオ" pitchFamily="50" charset="-128"/>
            </a:endParaRPr>
          </a:p>
          <a:p>
            <a:pPr>
              <a:buNone/>
            </a:pPr>
            <a:r>
              <a:rPr lang="ja-JP" altLang="en-US" sz="6000" dirty="0" smtClean="0">
                <a:latin typeface="メイリオ" pitchFamily="50" charset="-128"/>
                <a:ea typeface="メイリオ" pitchFamily="50" charset="-128"/>
                <a:cs typeface="メイリオ" pitchFamily="50" charset="-128"/>
              </a:rPr>
              <a:t>②　知識不足</a:t>
            </a:r>
            <a:endParaRPr lang="en-US" altLang="ja-JP" sz="6000" dirty="0" smtClean="0">
              <a:latin typeface="メイリオ" pitchFamily="50" charset="-128"/>
              <a:ea typeface="メイリオ" pitchFamily="50" charset="-128"/>
              <a:cs typeface="メイリオ" pitchFamily="50" charset="-128"/>
            </a:endParaRPr>
          </a:p>
          <a:p>
            <a:pPr>
              <a:buNone/>
            </a:pPr>
            <a:endParaRPr kumimoji="1" lang="ja-JP" altLang="en-US" dirty="0">
              <a:latin typeface="メイリオ" pitchFamily="50" charset="-128"/>
              <a:ea typeface="メイリオ" pitchFamily="50" charset="-128"/>
              <a:cs typeface="メイリオ" pitchFamily="50" charset="-128"/>
            </a:endParaRPr>
          </a:p>
        </p:txBody>
      </p:sp>
      <p:sp>
        <p:nvSpPr>
          <p:cNvPr id="4" name="爆発 2 3"/>
          <p:cNvSpPr/>
          <p:nvPr/>
        </p:nvSpPr>
        <p:spPr>
          <a:xfrm>
            <a:off x="3058510" y="1765738"/>
            <a:ext cx="7239603" cy="4362255"/>
          </a:xfrm>
          <a:prstGeom prst="irregularSeal2">
            <a:avLst/>
          </a:prstGeom>
          <a:solidFill>
            <a:schemeClr val="accent3">
              <a:lumMod val="20000"/>
              <a:lumOff val="8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b="1" dirty="0" smtClean="0">
                <a:solidFill>
                  <a:schemeClr val="tx1"/>
                </a:solidFill>
                <a:latin typeface="メイリオ" pitchFamily="50" charset="-128"/>
                <a:ea typeface="メイリオ" pitchFamily="50" charset="-128"/>
                <a:cs typeface="メイリオ" pitchFamily="50" charset="-128"/>
              </a:rPr>
              <a:t>進捗遅延！！</a:t>
            </a:r>
            <a:endParaRPr kumimoji="1" lang="ja-JP" altLang="en-US" sz="3600" b="1" dirty="0">
              <a:solidFill>
                <a:schemeClr val="tx1"/>
              </a:solidFill>
              <a:latin typeface="メイリオ" pitchFamily="50" charset="-128"/>
              <a:ea typeface="メイリオ" pitchFamily="50" charset="-128"/>
              <a:cs typeface="メイリオ" pitchFamily="50" charset="-128"/>
            </a:endParaRPr>
          </a:p>
        </p:txBody>
      </p:sp>
      <p:sp>
        <p:nvSpPr>
          <p:cNvPr id="6" name="正方形/長方形 5"/>
          <p:cNvSpPr/>
          <p:nvPr/>
        </p:nvSpPr>
        <p:spPr>
          <a:xfrm>
            <a:off x="11459616" y="6271313"/>
            <a:ext cx="340158"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7</a:t>
            </a:r>
            <a:endParaRPr lang="ja-JP" altLang="en-US" b="1" dirty="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2-1.</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EUC</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研修</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コンテンツ プレースホルダ 4"/>
          <p:cNvSpPr>
            <a:spLocks noGrp="1"/>
          </p:cNvSpPr>
          <p:nvPr>
            <p:ph idx="1"/>
          </p:nvPr>
        </p:nvSpPr>
        <p:spPr>
          <a:xfrm>
            <a:off x="1006475" y="1663700"/>
            <a:ext cx="10058400" cy="4051300"/>
          </a:xfrm>
        </p:spPr>
        <p:txBody>
          <a:bodyPr/>
          <a:lstStyle/>
          <a:p>
            <a:pPr>
              <a:buNone/>
            </a:pPr>
            <a:r>
              <a:rPr lang="ja-JP" altLang="en-US" sz="4400" dirty="0" smtClean="0">
                <a:latin typeface="メイリオ" pitchFamily="50" charset="-128"/>
                <a:ea typeface="メイリオ" pitchFamily="50" charset="-128"/>
                <a:cs typeface="メイリオ" pitchFamily="50" charset="-128"/>
              </a:rPr>
              <a:t>①　予想外の作業</a:t>
            </a:r>
            <a:endParaRPr lang="en-US" altLang="ja-JP" sz="4400" dirty="0" smtClean="0">
              <a:latin typeface="メイリオ" pitchFamily="50" charset="-128"/>
              <a:ea typeface="メイリオ" pitchFamily="50" charset="-128"/>
              <a:cs typeface="メイリオ" pitchFamily="50" charset="-128"/>
            </a:endParaRPr>
          </a:p>
          <a:p>
            <a:pPr>
              <a:buNone/>
            </a:pPr>
            <a:endParaRPr lang="en-US" altLang="ja-JP" sz="4400" dirty="0" smtClean="0">
              <a:latin typeface="メイリオ" pitchFamily="50" charset="-128"/>
              <a:ea typeface="メイリオ" pitchFamily="50" charset="-128"/>
              <a:cs typeface="メイリオ" pitchFamily="50" charset="-128"/>
            </a:endParaRPr>
          </a:p>
          <a:p>
            <a:pPr>
              <a:buNone/>
            </a:pPr>
            <a:r>
              <a:rPr lang="ja-JP" altLang="en-US" sz="4400" dirty="0" smtClean="0">
                <a:latin typeface="メイリオ" pitchFamily="50" charset="-128"/>
                <a:ea typeface="メイリオ" pitchFamily="50" charset="-128"/>
                <a:cs typeface="メイリオ" pitchFamily="50" charset="-128"/>
              </a:rPr>
              <a:t>⇒発生した作業</a:t>
            </a:r>
            <a:endParaRPr lang="en-US" altLang="ja-JP" sz="4400" dirty="0" smtClean="0">
              <a:latin typeface="メイリオ" pitchFamily="50" charset="-128"/>
              <a:ea typeface="メイリオ" pitchFamily="50" charset="-128"/>
              <a:cs typeface="メイリオ" pitchFamily="50" charset="-128"/>
            </a:endParaRPr>
          </a:p>
          <a:p>
            <a:pPr>
              <a:buNone/>
            </a:pPr>
            <a:r>
              <a:rPr lang="ja-JP" altLang="en-US" sz="4400" dirty="0" smtClean="0">
                <a:latin typeface="メイリオ" pitchFamily="50" charset="-128"/>
                <a:ea typeface="メイリオ" pitchFamily="50" charset="-128"/>
                <a:cs typeface="メイリオ" pitchFamily="50" charset="-128"/>
              </a:rPr>
              <a:t>　完了した作業　</a:t>
            </a:r>
            <a:endParaRPr lang="en-US" altLang="ja-JP" sz="4400" dirty="0" smtClean="0">
              <a:latin typeface="メイリオ" pitchFamily="50" charset="-128"/>
              <a:ea typeface="メイリオ" pitchFamily="50" charset="-128"/>
              <a:cs typeface="メイリオ" pitchFamily="50" charset="-128"/>
            </a:endParaRPr>
          </a:p>
          <a:p>
            <a:pPr>
              <a:buNone/>
            </a:pPr>
            <a:r>
              <a:rPr lang="ja-JP" altLang="en-US" sz="4400" dirty="0" smtClean="0">
                <a:latin typeface="メイリオ" pitchFamily="50" charset="-128"/>
                <a:ea typeface="メイリオ" pitchFamily="50" charset="-128"/>
                <a:cs typeface="メイリオ" pitchFamily="50" charset="-128"/>
              </a:rPr>
              <a:t>　要修正の作業　　　</a:t>
            </a:r>
            <a:endParaRPr lang="en-US" altLang="ja-JP" sz="4400" dirty="0" smtClean="0">
              <a:latin typeface="メイリオ" pitchFamily="50" charset="-128"/>
              <a:ea typeface="メイリオ" pitchFamily="50" charset="-128"/>
              <a:cs typeface="メイリオ" pitchFamily="50" charset="-128"/>
            </a:endParaRPr>
          </a:p>
          <a:p>
            <a:pPr>
              <a:buNone/>
            </a:pPr>
            <a:endParaRPr kumimoji="1" lang="en-US" altLang="ja-JP" sz="4400" dirty="0" smtClean="0">
              <a:latin typeface="メイリオ" pitchFamily="50" charset="-128"/>
              <a:ea typeface="メイリオ" pitchFamily="50" charset="-128"/>
              <a:cs typeface="メイリオ" pitchFamily="50" charset="-128"/>
            </a:endParaRPr>
          </a:p>
          <a:p>
            <a:pPr>
              <a:buNone/>
            </a:pPr>
            <a:endParaRPr kumimoji="1" lang="ja-JP" altLang="en-US" dirty="0">
              <a:latin typeface="メイリオ" pitchFamily="50" charset="-128"/>
              <a:ea typeface="メイリオ" pitchFamily="50" charset="-128"/>
              <a:cs typeface="メイリオ" pitchFamily="50" charset="-128"/>
            </a:endParaRPr>
          </a:p>
        </p:txBody>
      </p:sp>
      <p:sp>
        <p:nvSpPr>
          <p:cNvPr id="4" name="正方形/長方形 3"/>
          <p:cNvSpPr/>
          <p:nvPr/>
        </p:nvSpPr>
        <p:spPr>
          <a:xfrm>
            <a:off x="11459615" y="6271313"/>
            <a:ext cx="340158"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8</a:t>
            </a:r>
            <a:endParaRPr lang="ja-JP" altLang="en-US" b="1" dirty="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2-1.</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EUC</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研修</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コンテンツ プレースホルダ 4"/>
          <p:cNvSpPr>
            <a:spLocks noGrp="1"/>
          </p:cNvSpPr>
          <p:nvPr>
            <p:ph idx="1"/>
          </p:nvPr>
        </p:nvSpPr>
        <p:spPr>
          <a:xfrm>
            <a:off x="1006475" y="1663700"/>
            <a:ext cx="10058400" cy="4051300"/>
          </a:xfrm>
        </p:spPr>
        <p:txBody>
          <a:bodyPr>
            <a:normAutofit/>
          </a:bodyPr>
          <a:lstStyle/>
          <a:p>
            <a:pPr>
              <a:buNone/>
            </a:pPr>
            <a:r>
              <a:rPr lang="ja-JP" altLang="en-US" sz="4400" dirty="0" smtClean="0">
                <a:latin typeface="メイリオ" pitchFamily="50" charset="-128"/>
                <a:ea typeface="メイリオ" pitchFamily="50" charset="-128"/>
                <a:cs typeface="メイリオ" pitchFamily="50" charset="-128"/>
              </a:rPr>
              <a:t>①　予想外の作業</a:t>
            </a:r>
            <a:endParaRPr lang="en-US" altLang="ja-JP" sz="4400" dirty="0" smtClean="0">
              <a:latin typeface="メイリオ" pitchFamily="50" charset="-128"/>
              <a:ea typeface="メイリオ" pitchFamily="50" charset="-128"/>
              <a:cs typeface="メイリオ" pitchFamily="50" charset="-128"/>
            </a:endParaRPr>
          </a:p>
          <a:p>
            <a:pPr>
              <a:buNone/>
            </a:pPr>
            <a:endParaRPr lang="en-US" altLang="ja-JP" sz="4400" dirty="0" smtClean="0">
              <a:latin typeface="メイリオ" pitchFamily="50" charset="-128"/>
              <a:ea typeface="メイリオ" pitchFamily="50" charset="-128"/>
              <a:cs typeface="メイリオ" pitchFamily="50" charset="-128"/>
            </a:endParaRPr>
          </a:p>
          <a:p>
            <a:pPr>
              <a:buNone/>
            </a:pPr>
            <a:r>
              <a:rPr lang="ja-JP" altLang="en-US" sz="4400" dirty="0" smtClean="0">
                <a:latin typeface="メイリオ" pitchFamily="50" charset="-128"/>
                <a:ea typeface="メイリオ" pitchFamily="50" charset="-128"/>
                <a:cs typeface="メイリオ" pitchFamily="50" charset="-128"/>
              </a:rPr>
              <a:t>⇒発生した作業</a:t>
            </a:r>
            <a:endParaRPr lang="en-US" altLang="ja-JP" sz="4400" dirty="0" smtClean="0">
              <a:latin typeface="メイリオ" pitchFamily="50" charset="-128"/>
              <a:ea typeface="メイリオ" pitchFamily="50" charset="-128"/>
              <a:cs typeface="メイリオ" pitchFamily="50" charset="-128"/>
            </a:endParaRPr>
          </a:p>
          <a:p>
            <a:pPr>
              <a:buNone/>
            </a:pPr>
            <a:r>
              <a:rPr lang="ja-JP" altLang="en-US" sz="4400" dirty="0" smtClean="0">
                <a:latin typeface="メイリオ" pitchFamily="50" charset="-128"/>
                <a:ea typeface="メイリオ" pitchFamily="50" charset="-128"/>
                <a:cs typeface="メイリオ" pitchFamily="50" charset="-128"/>
              </a:rPr>
              <a:t>　完了した作業　　　箇条書きで整理　　</a:t>
            </a:r>
            <a:endParaRPr lang="en-US" altLang="ja-JP" sz="4400" dirty="0" smtClean="0">
              <a:latin typeface="メイリオ" pitchFamily="50" charset="-128"/>
              <a:ea typeface="メイリオ" pitchFamily="50" charset="-128"/>
              <a:cs typeface="メイリオ" pitchFamily="50" charset="-128"/>
            </a:endParaRPr>
          </a:p>
          <a:p>
            <a:pPr>
              <a:buNone/>
            </a:pPr>
            <a:r>
              <a:rPr lang="ja-JP" altLang="en-US" sz="4400" dirty="0" smtClean="0">
                <a:latin typeface="メイリオ" pitchFamily="50" charset="-128"/>
                <a:ea typeface="メイリオ" pitchFamily="50" charset="-128"/>
                <a:cs typeface="メイリオ" pitchFamily="50" charset="-128"/>
              </a:rPr>
              <a:t>　要修正の作業　　　</a:t>
            </a:r>
            <a:endParaRPr lang="en-US" altLang="ja-JP" sz="4400" dirty="0" smtClean="0">
              <a:latin typeface="メイリオ" pitchFamily="50" charset="-128"/>
              <a:ea typeface="メイリオ" pitchFamily="50" charset="-128"/>
              <a:cs typeface="メイリオ" pitchFamily="50" charset="-128"/>
            </a:endParaRPr>
          </a:p>
          <a:p>
            <a:pPr>
              <a:buNone/>
            </a:pPr>
            <a:endParaRPr kumimoji="1" lang="en-US" altLang="ja-JP" sz="4400" dirty="0" smtClean="0">
              <a:latin typeface="メイリオ" pitchFamily="50" charset="-128"/>
              <a:ea typeface="メイリオ" pitchFamily="50" charset="-128"/>
              <a:cs typeface="メイリオ" pitchFamily="50" charset="-128"/>
            </a:endParaRPr>
          </a:p>
          <a:p>
            <a:pPr>
              <a:buNone/>
            </a:pPr>
            <a:endParaRPr kumimoji="1" lang="ja-JP" altLang="en-US" dirty="0">
              <a:latin typeface="メイリオ" pitchFamily="50" charset="-128"/>
              <a:ea typeface="メイリオ" pitchFamily="50" charset="-128"/>
              <a:cs typeface="メイリオ" pitchFamily="50" charset="-128"/>
            </a:endParaRPr>
          </a:p>
        </p:txBody>
      </p:sp>
      <p:sp>
        <p:nvSpPr>
          <p:cNvPr id="7" name="右中かっこ 6"/>
          <p:cNvSpPr/>
          <p:nvPr/>
        </p:nvSpPr>
        <p:spPr>
          <a:xfrm>
            <a:off x="5612523" y="3200400"/>
            <a:ext cx="630621" cy="2175641"/>
          </a:xfrm>
          <a:prstGeom prst="rightBrace">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5" name="正方形/長方形 4"/>
          <p:cNvSpPr/>
          <p:nvPr/>
        </p:nvSpPr>
        <p:spPr>
          <a:xfrm>
            <a:off x="11459615" y="6271313"/>
            <a:ext cx="340158"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8</a:t>
            </a:r>
            <a:endParaRPr lang="ja-JP" altLang="en-US" b="1" dirty="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2-1.</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EUC</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研修</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コンテンツ プレースホルダ 4"/>
          <p:cNvSpPr>
            <a:spLocks noGrp="1"/>
          </p:cNvSpPr>
          <p:nvPr>
            <p:ph idx="1"/>
          </p:nvPr>
        </p:nvSpPr>
        <p:spPr>
          <a:xfrm>
            <a:off x="1006475" y="1663700"/>
            <a:ext cx="10058400" cy="4051300"/>
          </a:xfrm>
        </p:spPr>
        <p:txBody>
          <a:bodyPr>
            <a:normAutofit/>
          </a:bodyPr>
          <a:lstStyle/>
          <a:p>
            <a:pPr>
              <a:buNone/>
            </a:pPr>
            <a:r>
              <a:rPr lang="ja-JP" altLang="en-US" sz="4400" dirty="0" smtClean="0">
                <a:latin typeface="メイリオ" pitchFamily="50" charset="-128"/>
                <a:ea typeface="メイリオ" pitchFamily="50" charset="-128"/>
                <a:cs typeface="メイリオ" pitchFamily="50" charset="-128"/>
              </a:rPr>
              <a:t>②　知識不足</a:t>
            </a:r>
            <a:endParaRPr lang="en-US" altLang="ja-JP" sz="4400" dirty="0" smtClean="0">
              <a:latin typeface="メイリオ" pitchFamily="50" charset="-128"/>
              <a:ea typeface="メイリオ" pitchFamily="50" charset="-128"/>
              <a:cs typeface="メイリオ" pitchFamily="50" charset="-128"/>
            </a:endParaRPr>
          </a:p>
          <a:p>
            <a:pPr>
              <a:buNone/>
            </a:pPr>
            <a:endParaRPr lang="en-US" altLang="ja-JP" sz="4400" dirty="0" smtClean="0">
              <a:latin typeface="メイリオ" pitchFamily="50" charset="-128"/>
              <a:ea typeface="メイリオ" pitchFamily="50" charset="-128"/>
              <a:cs typeface="メイリオ" pitchFamily="50" charset="-128"/>
            </a:endParaRPr>
          </a:p>
          <a:p>
            <a:pPr>
              <a:buNone/>
            </a:pPr>
            <a:endParaRPr kumimoji="1" lang="en-US" altLang="ja-JP" sz="4400" dirty="0" smtClean="0">
              <a:latin typeface="メイリオ" pitchFamily="50" charset="-128"/>
              <a:ea typeface="メイリオ" pitchFamily="50" charset="-128"/>
              <a:cs typeface="メイリオ" pitchFamily="50" charset="-128"/>
            </a:endParaRPr>
          </a:p>
          <a:p>
            <a:pPr>
              <a:buNone/>
            </a:pPr>
            <a:endParaRPr kumimoji="1" lang="ja-JP" altLang="en-US" dirty="0">
              <a:latin typeface="メイリオ" pitchFamily="50" charset="-128"/>
              <a:ea typeface="メイリオ" pitchFamily="50" charset="-128"/>
              <a:cs typeface="メイリオ" pitchFamily="50" charset="-128"/>
            </a:endParaRPr>
          </a:p>
        </p:txBody>
      </p:sp>
      <p:sp>
        <p:nvSpPr>
          <p:cNvPr id="4" name="正方形/長方形 3"/>
          <p:cNvSpPr/>
          <p:nvPr/>
        </p:nvSpPr>
        <p:spPr>
          <a:xfrm>
            <a:off x="11421944" y="6271313"/>
            <a:ext cx="415498" cy="369332"/>
          </a:xfrm>
          <a:prstGeom prst="rect">
            <a:avLst/>
          </a:prstGeom>
        </p:spPr>
        <p:txBody>
          <a:bodyPr wrap="none">
            <a:spAutoFit/>
          </a:bodyPr>
          <a:lstStyle/>
          <a:p>
            <a:pPr algn="ctr"/>
            <a:r>
              <a:rPr lang="ja-JP" altLang="en-US" b="1" dirty="0" smtClean="0">
                <a:solidFill>
                  <a:schemeClr val="bg1"/>
                </a:solidFill>
                <a:latin typeface="メイリオ" pitchFamily="50" charset="-128"/>
                <a:ea typeface="メイリオ" pitchFamily="50" charset="-128"/>
                <a:cs typeface="メイリオ" pitchFamily="50" charset="-128"/>
              </a:rPr>
              <a:t>９</a:t>
            </a:r>
            <a:endParaRPr lang="en-US" altLang="ja-JP" b="1" dirty="0" smtClean="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2-1.</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EUC</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研修</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コンテンツ プレースホルダ 4"/>
          <p:cNvSpPr>
            <a:spLocks noGrp="1"/>
          </p:cNvSpPr>
          <p:nvPr>
            <p:ph idx="1"/>
          </p:nvPr>
        </p:nvSpPr>
        <p:spPr>
          <a:xfrm>
            <a:off x="1006475" y="1663700"/>
            <a:ext cx="10058400" cy="4051300"/>
          </a:xfrm>
        </p:spPr>
        <p:txBody>
          <a:bodyPr>
            <a:normAutofit/>
          </a:bodyPr>
          <a:lstStyle/>
          <a:p>
            <a:pPr>
              <a:buNone/>
            </a:pPr>
            <a:r>
              <a:rPr lang="ja-JP" altLang="en-US" sz="4400" dirty="0" smtClean="0">
                <a:latin typeface="メイリオ" pitchFamily="50" charset="-128"/>
                <a:ea typeface="メイリオ" pitchFamily="50" charset="-128"/>
                <a:cs typeface="メイリオ" pitchFamily="50" charset="-128"/>
              </a:rPr>
              <a:t>②　知識不足</a:t>
            </a:r>
            <a:endParaRPr lang="en-US" altLang="ja-JP" sz="4400" dirty="0" smtClean="0">
              <a:latin typeface="メイリオ" pitchFamily="50" charset="-128"/>
              <a:ea typeface="メイリオ" pitchFamily="50" charset="-128"/>
              <a:cs typeface="メイリオ" pitchFamily="50" charset="-128"/>
            </a:endParaRPr>
          </a:p>
          <a:p>
            <a:pPr>
              <a:buNone/>
            </a:pPr>
            <a:endParaRPr lang="en-US" altLang="ja-JP" sz="4400" dirty="0" smtClean="0">
              <a:latin typeface="メイリオ" pitchFamily="50" charset="-128"/>
              <a:ea typeface="メイリオ" pitchFamily="50" charset="-128"/>
              <a:cs typeface="メイリオ" pitchFamily="50" charset="-128"/>
            </a:endParaRPr>
          </a:p>
          <a:p>
            <a:pPr>
              <a:buNone/>
            </a:pPr>
            <a:r>
              <a:rPr lang="ja-JP" altLang="en-US" sz="4400" dirty="0" smtClean="0">
                <a:latin typeface="メイリオ" pitchFamily="50" charset="-128"/>
                <a:ea typeface="メイリオ" pitchFamily="50" charset="-128"/>
                <a:cs typeface="メイリオ" pitchFamily="50" charset="-128"/>
              </a:rPr>
              <a:t>社外：基礎となる勉強を行う</a:t>
            </a:r>
            <a:endParaRPr lang="en-US" altLang="ja-JP" sz="4400" dirty="0" smtClean="0">
              <a:latin typeface="メイリオ" pitchFamily="50" charset="-128"/>
              <a:ea typeface="メイリオ" pitchFamily="50" charset="-128"/>
              <a:cs typeface="メイリオ" pitchFamily="50" charset="-128"/>
            </a:endParaRPr>
          </a:p>
          <a:p>
            <a:pPr>
              <a:buNone/>
            </a:pPr>
            <a:endParaRPr lang="en-US" altLang="ja-JP" sz="4400" dirty="0" smtClean="0">
              <a:latin typeface="メイリオ" pitchFamily="50" charset="-128"/>
              <a:ea typeface="メイリオ" pitchFamily="50" charset="-128"/>
              <a:cs typeface="メイリオ" pitchFamily="50" charset="-128"/>
            </a:endParaRPr>
          </a:p>
          <a:p>
            <a:pPr>
              <a:buNone/>
            </a:pPr>
            <a:r>
              <a:rPr lang="ja-JP" altLang="en-US" sz="4400" dirty="0" smtClean="0">
                <a:latin typeface="メイリオ" pitchFamily="50" charset="-128"/>
                <a:ea typeface="メイリオ" pitchFamily="50" charset="-128"/>
                <a:cs typeface="メイリオ" pitchFamily="50" charset="-128"/>
              </a:rPr>
              <a:t>社内：とにかく</a:t>
            </a:r>
            <a:r>
              <a:rPr lang="en-US" altLang="ja-JP" sz="4400" dirty="0" smtClean="0">
                <a:latin typeface="メイリオ" pitchFamily="50" charset="-128"/>
                <a:ea typeface="メイリオ" pitchFamily="50" charset="-128"/>
                <a:cs typeface="メイリオ" pitchFamily="50" charset="-128"/>
              </a:rPr>
              <a:t>GAKUEN</a:t>
            </a:r>
            <a:r>
              <a:rPr lang="ja-JP" altLang="en-US" sz="4400" dirty="0" smtClean="0">
                <a:latin typeface="メイリオ" pitchFamily="50" charset="-128"/>
                <a:ea typeface="メイリオ" pitchFamily="50" charset="-128"/>
                <a:cs typeface="メイリオ" pitchFamily="50" charset="-128"/>
              </a:rPr>
              <a:t>について学ぶ</a:t>
            </a:r>
            <a:endParaRPr lang="en-US" altLang="ja-JP" sz="4400" dirty="0" smtClean="0">
              <a:latin typeface="メイリオ" pitchFamily="50" charset="-128"/>
              <a:ea typeface="メイリオ" pitchFamily="50" charset="-128"/>
              <a:cs typeface="メイリオ" pitchFamily="50" charset="-128"/>
            </a:endParaRPr>
          </a:p>
          <a:p>
            <a:pPr>
              <a:buNone/>
            </a:pPr>
            <a:endParaRPr kumimoji="1" lang="en-US" altLang="ja-JP" sz="4400" dirty="0" smtClean="0">
              <a:latin typeface="メイリオ" pitchFamily="50" charset="-128"/>
              <a:ea typeface="メイリオ" pitchFamily="50" charset="-128"/>
              <a:cs typeface="メイリオ" pitchFamily="50" charset="-128"/>
            </a:endParaRPr>
          </a:p>
          <a:p>
            <a:pPr>
              <a:buNone/>
            </a:pPr>
            <a:endParaRPr kumimoji="1" lang="ja-JP" altLang="en-US" dirty="0">
              <a:latin typeface="メイリオ" pitchFamily="50" charset="-128"/>
              <a:ea typeface="メイリオ" pitchFamily="50" charset="-128"/>
              <a:cs typeface="メイリオ" pitchFamily="50" charset="-128"/>
            </a:endParaRPr>
          </a:p>
        </p:txBody>
      </p:sp>
      <p:sp>
        <p:nvSpPr>
          <p:cNvPr id="4" name="正方形/長方形 3"/>
          <p:cNvSpPr/>
          <p:nvPr/>
        </p:nvSpPr>
        <p:spPr>
          <a:xfrm>
            <a:off x="11421944" y="6271313"/>
            <a:ext cx="415498" cy="369332"/>
          </a:xfrm>
          <a:prstGeom prst="rect">
            <a:avLst/>
          </a:prstGeom>
        </p:spPr>
        <p:txBody>
          <a:bodyPr wrap="none">
            <a:spAutoFit/>
          </a:bodyPr>
          <a:lstStyle/>
          <a:p>
            <a:pPr algn="ctr"/>
            <a:r>
              <a:rPr lang="ja-JP" altLang="en-US" b="1" dirty="0" smtClean="0">
                <a:solidFill>
                  <a:schemeClr val="bg1"/>
                </a:solidFill>
                <a:latin typeface="メイリオ" pitchFamily="50" charset="-128"/>
                <a:ea typeface="メイリオ" pitchFamily="50" charset="-128"/>
                <a:cs typeface="メイリオ" pitchFamily="50" charset="-128"/>
              </a:rPr>
              <a:t>９</a:t>
            </a:r>
            <a:endParaRPr lang="en-US" altLang="ja-JP" b="1" dirty="0" smtClean="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2-1.</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EUC</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研修</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コンテンツ プレースホルダ 4"/>
          <p:cNvSpPr>
            <a:spLocks noGrp="1"/>
          </p:cNvSpPr>
          <p:nvPr>
            <p:ph idx="1"/>
          </p:nvPr>
        </p:nvSpPr>
        <p:spPr>
          <a:xfrm>
            <a:off x="1006475" y="1663700"/>
            <a:ext cx="10058400" cy="4051300"/>
          </a:xfrm>
        </p:spPr>
        <p:txBody>
          <a:bodyPr>
            <a:normAutofit/>
          </a:bodyPr>
          <a:lstStyle/>
          <a:p>
            <a:pPr>
              <a:buNone/>
            </a:pPr>
            <a:endParaRPr kumimoji="1" lang="en-US" altLang="ja-JP" sz="4400" dirty="0" smtClean="0">
              <a:latin typeface="メイリオ" pitchFamily="50" charset="-128"/>
              <a:ea typeface="メイリオ" pitchFamily="50" charset="-128"/>
              <a:cs typeface="メイリオ" pitchFamily="50" charset="-128"/>
            </a:endParaRPr>
          </a:p>
          <a:p>
            <a:pPr>
              <a:buNone/>
            </a:pPr>
            <a:endParaRPr kumimoji="1" lang="ja-JP" altLang="en-US" dirty="0">
              <a:latin typeface="メイリオ" pitchFamily="50" charset="-128"/>
              <a:ea typeface="メイリオ" pitchFamily="50" charset="-128"/>
              <a:cs typeface="メイリオ" pitchFamily="50" charset="-128"/>
            </a:endParaRPr>
          </a:p>
        </p:txBody>
      </p:sp>
      <p:pic>
        <p:nvPicPr>
          <p:cNvPr id="4" name="図 3"/>
          <p:cNvPicPr>
            <a:picLocks noChangeAspect="1"/>
          </p:cNvPicPr>
          <p:nvPr/>
        </p:nvPicPr>
        <p:blipFill rotWithShape="1">
          <a:blip r:embed="rId3" cstate="print">
            <a:extLst>
              <a:ext uri="{28A0092B-C50C-407E-A947-70E740481C1C}">
                <a14:useLocalDpi xmlns="" xmlns:a14="http://schemas.microsoft.com/office/drawing/2010/main" val="0"/>
              </a:ext>
            </a:extLst>
          </a:blip>
          <a:srcRect l="20688" r="24401"/>
          <a:stretch/>
        </p:blipFill>
        <p:spPr>
          <a:xfrm>
            <a:off x="8967332" y="1813036"/>
            <a:ext cx="2052967" cy="3738694"/>
          </a:xfrm>
          <a:prstGeom prst="rect">
            <a:avLst/>
          </a:prstGeom>
        </p:spPr>
      </p:pic>
      <p:sp>
        <p:nvSpPr>
          <p:cNvPr id="5" name="コンテンツ プレースホルダ 4"/>
          <p:cNvSpPr txBox="1">
            <a:spLocks/>
          </p:cNvSpPr>
          <p:nvPr/>
        </p:nvSpPr>
        <p:spPr>
          <a:xfrm>
            <a:off x="1158875" y="1816100"/>
            <a:ext cx="10058400" cy="4051300"/>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kumimoji="1" lang="ja-JP" altLang="en-US"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rPr>
              <a:t>・自分では解決できない</a:t>
            </a: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lang="ja-JP" altLang="en-US" sz="4400" dirty="0" smtClean="0">
                <a:latin typeface="メイリオ" pitchFamily="50" charset="-128"/>
                <a:ea typeface="メイリオ" pitchFamily="50" charset="-128"/>
                <a:cs typeface="メイリオ" pitchFamily="50" charset="-128"/>
              </a:rPr>
              <a:t>・情けなさ</a:t>
            </a: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ja-JP" altLang="en-US" sz="20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7" name="正方形/長方形 6"/>
          <p:cNvSpPr/>
          <p:nvPr/>
        </p:nvSpPr>
        <p:spPr>
          <a:xfrm>
            <a:off x="11381868" y="6271313"/>
            <a:ext cx="495649"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10</a:t>
            </a: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2-1.</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EUC</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研修</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コンテンツ プレースホルダ 4"/>
          <p:cNvSpPr>
            <a:spLocks noGrp="1"/>
          </p:cNvSpPr>
          <p:nvPr>
            <p:ph idx="1"/>
          </p:nvPr>
        </p:nvSpPr>
        <p:spPr>
          <a:xfrm>
            <a:off x="1006475" y="1663700"/>
            <a:ext cx="10058400" cy="4051300"/>
          </a:xfrm>
        </p:spPr>
        <p:txBody>
          <a:bodyPr>
            <a:normAutofit/>
          </a:bodyPr>
          <a:lstStyle/>
          <a:p>
            <a:pPr>
              <a:buNone/>
            </a:pPr>
            <a:endParaRPr kumimoji="1" lang="en-US" altLang="ja-JP" sz="4400" dirty="0" smtClean="0">
              <a:latin typeface="メイリオ" pitchFamily="50" charset="-128"/>
              <a:ea typeface="メイリオ" pitchFamily="50" charset="-128"/>
              <a:cs typeface="メイリオ" pitchFamily="50" charset="-128"/>
            </a:endParaRPr>
          </a:p>
          <a:p>
            <a:pPr>
              <a:buNone/>
            </a:pPr>
            <a:endParaRPr kumimoji="1" lang="ja-JP" altLang="en-US" dirty="0">
              <a:latin typeface="メイリオ" pitchFamily="50" charset="-128"/>
              <a:ea typeface="メイリオ" pitchFamily="50" charset="-128"/>
              <a:cs typeface="メイリオ" pitchFamily="50" charset="-128"/>
            </a:endParaRPr>
          </a:p>
        </p:txBody>
      </p:sp>
      <p:sp>
        <p:nvSpPr>
          <p:cNvPr id="5" name="コンテンツ プレースホルダ 4"/>
          <p:cNvSpPr txBox="1">
            <a:spLocks/>
          </p:cNvSpPr>
          <p:nvPr/>
        </p:nvSpPr>
        <p:spPr>
          <a:xfrm>
            <a:off x="1158875" y="1816100"/>
            <a:ext cx="10058400" cy="4051300"/>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kumimoji="1" lang="ja-JP" altLang="en-US"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rPr>
              <a:t>・自分では解決できない</a:t>
            </a: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lang="ja-JP" altLang="en-US" sz="4400" dirty="0" smtClean="0">
                <a:latin typeface="メイリオ" pitchFamily="50" charset="-128"/>
                <a:ea typeface="メイリオ" pitchFamily="50" charset="-128"/>
                <a:cs typeface="メイリオ" pitchFamily="50" charset="-128"/>
              </a:rPr>
              <a:t>・情けなさ</a:t>
            </a: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lang="ja-JP" altLang="en-US" sz="4400" dirty="0" smtClean="0">
                <a:latin typeface="メイリオ" pitchFamily="50" charset="-128"/>
                <a:ea typeface="メイリオ" pitchFamily="50" charset="-128"/>
                <a:cs typeface="メイリオ" pitchFamily="50" charset="-128"/>
              </a:rPr>
              <a:t>・運よく実装完了</a:t>
            </a: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lang="ja-JP" altLang="en-US" sz="4400" dirty="0" smtClean="0">
                <a:latin typeface="メイリオ" pitchFamily="50" charset="-128"/>
                <a:ea typeface="メイリオ" pitchFamily="50" charset="-128"/>
                <a:cs typeface="メイリオ" pitchFamily="50" charset="-128"/>
              </a:rPr>
              <a:t>・わずかな自信に！</a:t>
            </a: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ja-JP" altLang="en-US" sz="20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7" name="下矢印 6"/>
          <p:cNvSpPr/>
          <p:nvPr/>
        </p:nvSpPr>
        <p:spPr>
          <a:xfrm>
            <a:off x="4319752" y="2948149"/>
            <a:ext cx="1150882" cy="1056289"/>
          </a:xfrm>
          <a:prstGeom prst="down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2" descr="C:\Users\y.kakutani\Downloads\l_133.png"/>
          <p:cNvPicPr>
            <a:picLocks noChangeAspect="1" noChangeArrowheads="1"/>
          </p:cNvPicPr>
          <p:nvPr/>
        </p:nvPicPr>
        <p:blipFill>
          <a:blip r:embed="rId3" cstate="print"/>
          <a:srcRect/>
          <a:stretch>
            <a:fillRect/>
          </a:stretch>
        </p:blipFill>
        <p:spPr bwMode="auto">
          <a:xfrm>
            <a:off x="7457089" y="1891863"/>
            <a:ext cx="3909849" cy="3408964"/>
          </a:xfrm>
          <a:prstGeom prst="rect">
            <a:avLst/>
          </a:prstGeom>
          <a:noFill/>
        </p:spPr>
      </p:pic>
      <p:sp>
        <p:nvSpPr>
          <p:cNvPr id="9" name="正方形/長方形 8"/>
          <p:cNvSpPr/>
          <p:nvPr/>
        </p:nvSpPr>
        <p:spPr>
          <a:xfrm>
            <a:off x="11381868" y="6271313"/>
            <a:ext cx="495649"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10</a:t>
            </a: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2-2.</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導入支援レビュー</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コンテンツ プレースホルダ 4"/>
          <p:cNvSpPr>
            <a:spLocks noGrp="1"/>
          </p:cNvSpPr>
          <p:nvPr>
            <p:ph idx="1"/>
          </p:nvPr>
        </p:nvSpPr>
        <p:spPr>
          <a:xfrm>
            <a:off x="974944" y="1679465"/>
            <a:ext cx="10058400" cy="4051300"/>
          </a:xfrm>
        </p:spPr>
        <p:txBody>
          <a:bodyPr>
            <a:normAutofit/>
          </a:bodyPr>
          <a:lstStyle/>
          <a:p>
            <a:pPr>
              <a:buNone/>
            </a:pPr>
            <a:endParaRPr kumimoji="1" lang="en-US" altLang="ja-JP" sz="4400" dirty="0" smtClean="0">
              <a:latin typeface="メイリオ" pitchFamily="50" charset="-128"/>
              <a:ea typeface="メイリオ" pitchFamily="50" charset="-128"/>
              <a:cs typeface="メイリオ" pitchFamily="50" charset="-128"/>
            </a:endParaRPr>
          </a:p>
          <a:p>
            <a:pPr>
              <a:buNone/>
            </a:pPr>
            <a:endParaRPr kumimoji="1" lang="ja-JP" altLang="en-US" dirty="0">
              <a:latin typeface="メイリオ" pitchFamily="50" charset="-128"/>
              <a:ea typeface="メイリオ" pitchFamily="50" charset="-128"/>
              <a:cs typeface="メイリオ" pitchFamily="50" charset="-128"/>
            </a:endParaRPr>
          </a:p>
        </p:txBody>
      </p:sp>
      <p:sp>
        <p:nvSpPr>
          <p:cNvPr id="4" name="雲形吹き出し 3"/>
          <p:cNvSpPr/>
          <p:nvPr/>
        </p:nvSpPr>
        <p:spPr>
          <a:xfrm>
            <a:off x="441434" y="2144111"/>
            <a:ext cx="5849007" cy="2112580"/>
          </a:xfrm>
          <a:prstGeom prst="cloudCallout">
            <a:avLst>
              <a:gd name="adj1" fmla="val 23019"/>
              <a:gd name="adj2" fmla="val 71005"/>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solidFill>
                  <a:schemeClr val="tx1"/>
                </a:solidFill>
                <a:latin typeface="メイリオ" pitchFamily="50" charset="-128"/>
                <a:ea typeface="メイリオ" pitchFamily="50" charset="-128"/>
                <a:cs typeface="メイリオ" pitchFamily="50" charset="-128"/>
              </a:rPr>
              <a:t>全員開発</a:t>
            </a:r>
            <a:r>
              <a:rPr kumimoji="1" lang="en-US" altLang="ja-JP" sz="3200" dirty="0" smtClean="0">
                <a:solidFill>
                  <a:schemeClr val="tx1"/>
                </a:solidFill>
                <a:latin typeface="メイリオ" pitchFamily="50" charset="-128"/>
                <a:ea typeface="メイリオ" pitchFamily="50" charset="-128"/>
                <a:cs typeface="メイリオ" pitchFamily="50" charset="-128"/>
              </a:rPr>
              <a:t>SE</a:t>
            </a:r>
            <a:r>
              <a:rPr kumimoji="1" lang="ja-JP" altLang="en-US" sz="3200" dirty="0" smtClean="0">
                <a:solidFill>
                  <a:schemeClr val="tx1"/>
                </a:solidFill>
                <a:latin typeface="メイリオ" pitchFamily="50" charset="-128"/>
                <a:ea typeface="メイリオ" pitchFamily="50" charset="-128"/>
                <a:cs typeface="メイリオ" pitchFamily="50" charset="-128"/>
              </a:rPr>
              <a:t>になるって話は？</a:t>
            </a:r>
            <a:endParaRPr kumimoji="1" lang="ja-JP" altLang="en-US" sz="3200" dirty="0">
              <a:solidFill>
                <a:schemeClr val="tx1"/>
              </a:solidFill>
              <a:latin typeface="メイリオ" pitchFamily="50" charset="-128"/>
              <a:ea typeface="メイリオ" pitchFamily="50" charset="-128"/>
              <a:cs typeface="メイリオ" pitchFamily="50" charset="-128"/>
            </a:endParaRPr>
          </a:p>
        </p:txBody>
      </p:sp>
      <p:sp>
        <p:nvSpPr>
          <p:cNvPr id="5" name="雲形吹き出し 4"/>
          <p:cNvSpPr/>
          <p:nvPr/>
        </p:nvSpPr>
        <p:spPr>
          <a:xfrm>
            <a:off x="7062953" y="656897"/>
            <a:ext cx="4572000" cy="2112580"/>
          </a:xfrm>
          <a:prstGeom prst="cloudCallout">
            <a:avLst>
              <a:gd name="adj1" fmla="val -28015"/>
              <a:gd name="adj2" fmla="val 148617"/>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メイリオ" pitchFamily="50" charset="-128"/>
                <a:ea typeface="メイリオ" pitchFamily="50" charset="-128"/>
                <a:cs typeface="メイリオ" pitchFamily="50" charset="-128"/>
              </a:rPr>
              <a:t>やっぱり開発向いてないのか</a:t>
            </a:r>
            <a:r>
              <a:rPr lang="en-US" altLang="ja-JP" sz="2800" dirty="0" smtClean="0">
                <a:solidFill>
                  <a:schemeClr val="tx1"/>
                </a:solidFill>
                <a:latin typeface="メイリオ" pitchFamily="50" charset="-128"/>
                <a:ea typeface="メイリオ" pitchFamily="50" charset="-128"/>
                <a:cs typeface="メイリオ" pitchFamily="50" charset="-128"/>
              </a:rPr>
              <a:t>…</a:t>
            </a:r>
            <a:endParaRPr kumimoji="1" lang="ja-JP" altLang="en-US" sz="2800" dirty="0">
              <a:solidFill>
                <a:schemeClr val="tx1"/>
              </a:solidFill>
              <a:latin typeface="メイリオ" pitchFamily="50" charset="-128"/>
              <a:ea typeface="メイリオ" pitchFamily="50" charset="-128"/>
              <a:cs typeface="メイリオ" pitchFamily="50" charset="-128"/>
            </a:endParaRPr>
          </a:p>
        </p:txBody>
      </p:sp>
      <p:pic>
        <p:nvPicPr>
          <p:cNvPr id="7" name="図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985275" y="3881741"/>
            <a:ext cx="2569468" cy="2569468"/>
          </a:xfrm>
          <a:prstGeom prst="rect">
            <a:avLst/>
          </a:prstGeom>
        </p:spPr>
      </p:pic>
      <p:sp>
        <p:nvSpPr>
          <p:cNvPr id="8" name="正方形/長方形 7"/>
          <p:cNvSpPr/>
          <p:nvPr/>
        </p:nvSpPr>
        <p:spPr>
          <a:xfrm>
            <a:off x="11381867" y="6271313"/>
            <a:ext cx="495650"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11</a:t>
            </a: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2-2.</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導入支援レビュー</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コンテンツ プレースホルダ 4"/>
          <p:cNvSpPr>
            <a:spLocks noGrp="1"/>
          </p:cNvSpPr>
          <p:nvPr>
            <p:ph idx="1"/>
          </p:nvPr>
        </p:nvSpPr>
        <p:spPr>
          <a:xfrm>
            <a:off x="974944" y="1679465"/>
            <a:ext cx="10058400" cy="4051300"/>
          </a:xfrm>
        </p:spPr>
        <p:txBody>
          <a:bodyPr>
            <a:normAutofit/>
          </a:bodyPr>
          <a:lstStyle/>
          <a:p>
            <a:pPr>
              <a:buNone/>
            </a:pPr>
            <a:endParaRPr kumimoji="1" lang="en-US" altLang="ja-JP" sz="4400" dirty="0" smtClean="0">
              <a:latin typeface="メイリオ" pitchFamily="50" charset="-128"/>
              <a:ea typeface="メイリオ" pitchFamily="50" charset="-128"/>
              <a:cs typeface="メイリオ" pitchFamily="50" charset="-128"/>
            </a:endParaRPr>
          </a:p>
          <a:p>
            <a:pPr>
              <a:buNone/>
            </a:pPr>
            <a:endParaRPr kumimoji="1" lang="ja-JP" altLang="en-US" dirty="0">
              <a:latin typeface="メイリオ" pitchFamily="50" charset="-128"/>
              <a:ea typeface="メイリオ" pitchFamily="50" charset="-128"/>
              <a:cs typeface="メイリオ" pitchFamily="50" charset="-128"/>
            </a:endParaRPr>
          </a:p>
        </p:txBody>
      </p:sp>
      <p:sp>
        <p:nvSpPr>
          <p:cNvPr id="4" name="雲形吹き出し 3"/>
          <p:cNvSpPr/>
          <p:nvPr/>
        </p:nvSpPr>
        <p:spPr>
          <a:xfrm>
            <a:off x="441434" y="2144111"/>
            <a:ext cx="5849007" cy="2112580"/>
          </a:xfrm>
          <a:prstGeom prst="cloudCallout">
            <a:avLst>
              <a:gd name="adj1" fmla="val 23019"/>
              <a:gd name="adj2" fmla="val 71005"/>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solidFill>
                  <a:schemeClr val="tx1"/>
                </a:solidFill>
                <a:latin typeface="メイリオ" pitchFamily="50" charset="-128"/>
                <a:ea typeface="メイリオ" pitchFamily="50" charset="-128"/>
                <a:cs typeface="メイリオ" pitchFamily="50" charset="-128"/>
              </a:rPr>
              <a:t>全員開発</a:t>
            </a:r>
            <a:r>
              <a:rPr kumimoji="1" lang="en-US" altLang="ja-JP" sz="3200" dirty="0" smtClean="0">
                <a:solidFill>
                  <a:schemeClr val="tx1"/>
                </a:solidFill>
                <a:latin typeface="メイリオ" pitchFamily="50" charset="-128"/>
                <a:ea typeface="メイリオ" pitchFamily="50" charset="-128"/>
                <a:cs typeface="メイリオ" pitchFamily="50" charset="-128"/>
              </a:rPr>
              <a:t>SE</a:t>
            </a:r>
            <a:r>
              <a:rPr kumimoji="1" lang="ja-JP" altLang="en-US" sz="3200" dirty="0" smtClean="0">
                <a:solidFill>
                  <a:schemeClr val="tx1"/>
                </a:solidFill>
                <a:latin typeface="メイリオ" pitchFamily="50" charset="-128"/>
                <a:ea typeface="メイリオ" pitchFamily="50" charset="-128"/>
                <a:cs typeface="メイリオ" pitchFamily="50" charset="-128"/>
              </a:rPr>
              <a:t>になるって話は？</a:t>
            </a:r>
            <a:endParaRPr kumimoji="1" lang="ja-JP" altLang="en-US" sz="3200" dirty="0">
              <a:solidFill>
                <a:schemeClr val="tx1"/>
              </a:solidFill>
              <a:latin typeface="メイリオ" pitchFamily="50" charset="-128"/>
              <a:ea typeface="メイリオ" pitchFamily="50" charset="-128"/>
              <a:cs typeface="メイリオ" pitchFamily="50" charset="-128"/>
            </a:endParaRPr>
          </a:p>
        </p:txBody>
      </p:sp>
      <p:sp>
        <p:nvSpPr>
          <p:cNvPr id="5" name="雲形吹き出し 4"/>
          <p:cNvSpPr/>
          <p:nvPr/>
        </p:nvSpPr>
        <p:spPr>
          <a:xfrm>
            <a:off x="7062953" y="656897"/>
            <a:ext cx="4572000" cy="2112580"/>
          </a:xfrm>
          <a:prstGeom prst="cloudCallout">
            <a:avLst>
              <a:gd name="adj1" fmla="val -28015"/>
              <a:gd name="adj2" fmla="val 148617"/>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メイリオ" pitchFamily="50" charset="-128"/>
                <a:ea typeface="メイリオ" pitchFamily="50" charset="-128"/>
                <a:cs typeface="メイリオ" pitchFamily="50" charset="-128"/>
              </a:rPr>
              <a:t>やっぱり開発向いてないのか</a:t>
            </a:r>
            <a:r>
              <a:rPr lang="en-US" altLang="ja-JP" sz="2800" dirty="0" smtClean="0">
                <a:solidFill>
                  <a:schemeClr val="tx1"/>
                </a:solidFill>
                <a:latin typeface="メイリオ" pitchFamily="50" charset="-128"/>
                <a:ea typeface="メイリオ" pitchFamily="50" charset="-128"/>
                <a:cs typeface="メイリオ" pitchFamily="50" charset="-128"/>
              </a:rPr>
              <a:t>…</a:t>
            </a:r>
            <a:endParaRPr kumimoji="1" lang="ja-JP" altLang="en-US" sz="2800" dirty="0">
              <a:solidFill>
                <a:schemeClr val="tx1"/>
              </a:solidFill>
              <a:latin typeface="メイリオ" pitchFamily="50" charset="-128"/>
              <a:ea typeface="メイリオ" pitchFamily="50" charset="-128"/>
              <a:cs typeface="メイリオ" pitchFamily="50" charset="-128"/>
            </a:endParaRPr>
          </a:p>
        </p:txBody>
      </p:sp>
      <p:sp>
        <p:nvSpPr>
          <p:cNvPr id="7" name="円/楕円 6"/>
          <p:cNvSpPr/>
          <p:nvPr/>
        </p:nvSpPr>
        <p:spPr>
          <a:xfrm>
            <a:off x="1529254" y="2049517"/>
            <a:ext cx="8671035" cy="4288221"/>
          </a:xfrm>
          <a:prstGeom prst="ellipse">
            <a:avLst/>
          </a:prstGeom>
          <a:solidFill>
            <a:srgbClr val="FFCCFF"/>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b="1" dirty="0" smtClean="0">
                <a:solidFill>
                  <a:srgbClr val="FF0000"/>
                </a:solidFill>
                <a:latin typeface="メイリオ" pitchFamily="50" charset="-128"/>
                <a:ea typeface="メイリオ" pitchFamily="50" charset="-128"/>
                <a:cs typeface="メイリオ" pitchFamily="50" charset="-128"/>
              </a:rPr>
              <a:t>開発の勉強は自力で</a:t>
            </a:r>
            <a:r>
              <a:rPr lang="ja-JP" altLang="en-US" sz="4400" b="1" dirty="0" smtClean="0">
                <a:solidFill>
                  <a:srgbClr val="FF0000"/>
                </a:solidFill>
                <a:latin typeface="メイリオ" pitchFamily="50" charset="-128"/>
                <a:ea typeface="メイリオ" pitchFamily="50" charset="-128"/>
                <a:cs typeface="メイリオ" pitchFamily="50" charset="-128"/>
              </a:rPr>
              <a:t>も</a:t>
            </a:r>
            <a:r>
              <a:rPr kumimoji="1" lang="ja-JP" altLang="en-US" sz="4400" b="1" dirty="0" smtClean="0">
                <a:solidFill>
                  <a:srgbClr val="FF0000"/>
                </a:solidFill>
                <a:latin typeface="メイリオ" pitchFamily="50" charset="-128"/>
                <a:ea typeface="メイリオ" pitchFamily="50" charset="-128"/>
                <a:cs typeface="メイリオ" pitchFamily="50" charset="-128"/>
              </a:rPr>
              <a:t>できることがある！！</a:t>
            </a:r>
            <a:endParaRPr kumimoji="1" lang="ja-JP" altLang="en-US" sz="4400" b="1" dirty="0">
              <a:solidFill>
                <a:srgbClr val="FF0000"/>
              </a:solidFill>
              <a:latin typeface="メイリオ" pitchFamily="50" charset="-128"/>
              <a:ea typeface="メイリオ" pitchFamily="50" charset="-128"/>
              <a:cs typeface="メイリオ" pitchFamily="50" charset="-128"/>
            </a:endParaRPr>
          </a:p>
        </p:txBody>
      </p:sp>
      <p:sp>
        <p:nvSpPr>
          <p:cNvPr id="8" name="正方形/長方形 7"/>
          <p:cNvSpPr/>
          <p:nvPr/>
        </p:nvSpPr>
        <p:spPr>
          <a:xfrm>
            <a:off x="11381867" y="6271313"/>
            <a:ext cx="495650"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11</a:t>
            </a: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2-2.</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導入支援レビュー</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コンテンツ プレースホルダ 4"/>
          <p:cNvSpPr>
            <a:spLocks noGrp="1"/>
          </p:cNvSpPr>
          <p:nvPr>
            <p:ph idx="1"/>
          </p:nvPr>
        </p:nvSpPr>
        <p:spPr>
          <a:xfrm>
            <a:off x="974944" y="1679465"/>
            <a:ext cx="10058400" cy="4051300"/>
          </a:xfrm>
        </p:spPr>
        <p:txBody>
          <a:bodyPr>
            <a:normAutofit/>
          </a:bodyPr>
          <a:lstStyle/>
          <a:p>
            <a:pPr>
              <a:buNone/>
            </a:pPr>
            <a:endParaRPr kumimoji="1" lang="en-US" altLang="ja-JP" sz="4400" dirty="0" smtClean="0">
              <a:latin typeface="メイリオ" pitchFamily="50" charset="-128"/>
              <a:ea typeface="メイリオ" pitchFamily="50" charset="-128"/>
              <a:cs typeface="メイリオ" pitchFamily="50" charset="-128"/>
            </a:endParaRPr>
          </a:p>
          <a:p>
            <a:pPr>
              <a:buNone/>
            </a:pPr>
            <a:endParaRPr kumimoji="1" lang="ja-JP" altLang="en-US" dirty="0">
              <a:latin typeface="メイリオ" pitchFamily="50" charset="-128"/>
              <a:ea typeface="メイリオ" pitchFamily="50" charset="-128"/>
              <a:cs typeface="メイリオ" pitchFamily="50" charset="-128"/>
            </a:endParaRPr>
          </a:p>
        </p:txBody>
      </p:sp>
      <p:sp>
        <p:nvSpPr>
          <p:cNvPr id="8" name="コンテンツ プレースホルダ 4"/>
          <p:cNvSpPr txBox="1">
            <a:spLocks/>
          </p:cNvSpPr>
          <p:nvPr/>
        </p:nvSpPr>
        <p:spPr>
          <a:xfrm>
            <a:off x="1006475" y="1663700"/>
            <a:ext cx="10058400" cy="4051300"/>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lang="ja-JP" altLang="en-US" sz="4400" dirty="0" smtClean="0">
                <a:latin typeface="メイリオ" pitchFamily="50" charset="-128"/>
                <a:ea typeface="メイリオ" pitchFamily="50" charset="-128"/>
                <a:cs typeface="メイリオ" pitchFamily="50" charset="-128"/>
              </a:rPr>
              <a:t>＜合格目標＞</a:t>
            </a: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lang="ja-JP" altLang="en-US" sz="4400" dirty="0" smtClean="0">
                <a:latin typeface="メイリオ" pitchFamily="50" charset="-128"/>
                <a:ea typeface="メイリオ" pitchFamily="50" charset="-128"/>
                <a:cs typeface="メイリオ" pitchFamily="50" charset="-128"/>
              </a:rPr>
              <a:t>中間レビュー：</a:t>
            </a:r>
            <a:r>
              <a:rPr lang="en-US" altLang="ja-JP" sz="4400" dirty="0" smtClean="0">
                <a:latin typeface="メイリオ" pitchFamily="50" charset="-128"/>
                <a:ea typeface="メイリオ" pitchFamily="50" charset="-128"/>
                <a:cs typeface="メイリオ" pitchFamily="50" charset="-128"/>
              </a:rPr>
              <a:t>2</a:t>
            </a:r>
            <a:r>
              <a:rPr lang="ja-JP" altLang="en-US" sz="4400" dirty="0" smtClean="0">
                <a:latin typeface="メイリオ" pitchFamily="50" charset="-128"/>
                <a:ea typeface="メイリオ" pitchFamily="50" charset="-128"/>
                <a:cs typeface="メイリオ" pitchFamily="50" charset="-128"/>
              </a:rPr>
              <a:t>月</a:t>
            </a:r>
            <a:r>
              <a:rPr lang="en-US" altLang="ja-JP" sz="4400" dirty="0" smtClean="0">
                <a:latin typeface="メイリオ" pitchFamily="50" charset="-128"/>
                <a:ea typeface="メイリオ" pitchFamily="50" charset="-128"/>
                <a:cs typeface="メイリオ" pitchFamily="50" charset="-128"/>
              </a:rPr>
              <a:t>16</a:t>
            </a:r>
            <a:r>
              <a:rPr lang="ja-JP" altLang="en-US" sz="4400" dirty="0" smtClean="0">
                <a:latin typeface="メイリオ" pitchFamily="50" charset="-128"/>
                <a:ea typeface="メイリオ" pitchFamily="50" charset="-128"/>
                <a:cs typeface="メイリオ" pitchFamily="50" charset="-128"/>
              </a:rPr>
              <a:t>日</a:t>
            </a: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lang="ja-JP" altLang="en-US" sz="4400" dirty="0" smtClean="0">
                <a:latin typeface="メイリオ" pitchFamily="50" charset="-128"/>
                <a:ea typeface="メイリオ" pitchFamily="50" charset="-128"/>
                <a:cs typeface="メイリオ" pitchFamily="50" charset="-128"/>
              </a:rPr>
              <a:t>最終レビュー：</a:t>
            </a:r>
            <a:r>
              <a:rPr lang="en-US" altLang="ja-JP" sz="4400" dirty="0" smtClean="0">
                <a:latin typeface="メイリオ" pitchFamily="50" charset="-128"/>
                <a:ea typeface="メイリオ" pitchFamily="50" charset="-128"/>
                <a:cs typeface="メイリオ" pitchFamily="50" charset="-128"/>
              </a:rPr>
              <a:t>2</a:t>
            </a:r>
            <a:r>
              <a:rPr lang="ja-JP" altLang="en-US" sz="4400" dirty="0" smtClean="0">
                <a:latin typeface="メイリオ" pitchFamily="50" charset="-128"/>
                <a:ea typeface="メイリオ" pitchFamily="50" charset="-128"/>
                <a:cs typeface="メイリオ" pitchFamily="50" charset="-128"/>
              </a:rPr>
              <a:t>月</a:t>
            </a:r>
            <a:r>
              <a:rPr lang="en-US" altLang="ja-JP" sz="4400" dirty="0" smtClean="0">
                <a:latin typeface="メイリオ" pitchFamily="50" charset="-128"/>
                <a:ea typeface="メイリオ" pitchFamily="50" charset="-128"/>
                <a:cs typeface="メイリオ" pitchFamily="50" charset="-128"/>
              </a:rPr>
              <a:t>28</a:t>
            </a:r>
            <a:r>
              <a:rPr lang="ja-JP" altLang="en-US" sz="4400" dirty="0" smtClean="0">
                <a:latin typeface="メイリオ" pitchFamily="50" charset="-128"/>
                <a:ea typeface="メイリオ" pitchFamily="50" charset="-128"/>
                <a:cs typeface="メイリオ" pitchFamily="50" charset="-128"/>
              </a:rPr>
              <a:t>日</a:t>
            </a: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ja-JP" altLang="en-US" sz="20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5" name="正方形/長方形 4"/>
          <p:cNvSpPr/>
          <p:nvPr/>
        </p:nvSpPr>
        <p:spPr>
          <a:xfrm>
            <a:off x="11381867" y="6271313"/>
            <a:ext cx="495650"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12</a:t>
            </a: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9" y="329649"/>
            <a:ext cx="1955985" cy="762277"/>
          </a:xfrm>
        </p:spPr>
        <p:txBody>
          <a:bodyPr>
            <a:normAutofit/>
          </a:bodyPr>
          <a:lstStyle/>
          <a:p>
            <a:r>
              <a:rPr kumimoji="1"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目次</a:t>
            </a:r>
            <a:endParaRPr kumimoji="1" lang="ja-JP" altLang="en-US"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1069848" y="1208868"/>
            <a:ext cx="10058400" cy="5215039"/>
          </a:xfrm>
        </p:spPr>
        <p:txBody>
          <a:bodyPr>
            <a:normAutofit lnSpcReduction="10000"/>
          </a:bodyPr>
          <a:lstStyle/>
          <a:p>
            <a:pPr marL="0" indent="0">
              <a:buNone/>
            </a:pPr>
            <a:r>
              <a:rPr lang="en-US" altLang="ja-JP" sz="4400" b="1"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4400" b="1" dirty="0">
                <a:latin typeface="メイリオ" panose="020B0604030504040204" pitchFamily="50" charset="-128"/>
                <a:ea typeface="メイリオ" panose="020B0604030504040204" pitchFamily="50" charset="-128"/>
                <a:cs typeface="メイリオ" panose="020B0604030504040204" pitchFamily="50" charset="-128"/>
              </a:rPr>
              <a:t>　入社～現在</a:t>
            </a: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742950" indent="-742950">
              <a:buAutoNum type="arabicPeriod"/>
            </a:pP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4400" b="1"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400" b="1" dirty="0">
                <a:latin typeface="メイリオ" panose="020B0604030504040204" pitchFamily="50" charset="-128"/>
                <a:ea typeface="メイリオ" panose="020B0604030504040204" pitchFamily="50" charset="-128"/>
                <a:cs typeface="メイリオ" panose="020B0604030504040204" pitchFamily="50" charset="-128"/>
              </a:rPr>
              <a:t>　課配属後の実績・成果</a:t>
            </a: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4400" b="1"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4400" b="1" dirty="0">
                <a:latin typeface="メイリオ" panose="020B0604030504040204" pitchFamily="50" charset="-128"/>
                <a:ea typeface="メイリオ" panose="020B0604030504040204" pitchFamily="50" charset="-128"/>
                <a:cs typeface="メイリオ" panose="020B0604030504040204" pitchFamily="50" charset="-128"/>
              </a:rPr>
              <a:t>　現状の課題と今後の目標</a:t>
            </a: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4400" b="1"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4400" b="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400" b="1" dirty="0" smtClean="0">
                <a:latin typeface="メイリオ" panose="020B0604030504040204" pitchFamily="50" charset="-128"/>
                <a:ea typeface="メイリオ" panose="020B0604030504040204" pitchFamily="50" charset="-128"/>
                <a:cs typeface="メイリオ" panose="020B0604030504040204" pitchFamily="50" charset="-128"/>
              </a:rPr>
              <a:t>まとめ</a:t>
            </a:r>
          </a:p>
          <a:p>
            <a:pPr marL="0" indent="0">
              <a:buNone/>
            </a:pP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dirty="0"/>
          </a:p>
        </p:txBody>
      </p:sp>
      <p:sp>
        <p:nvSpPr>
          <p:cNvPr id="4" name="正方形/長方形 3"/>
          <p:cNvSpPr/>
          <p:nvPr/>
        </p:nvSpPr>
        <p:spPr>
          <a:xfrm>
            <a:off x="11459617" y="6271313"/>
            <a:ext cx="340158"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2</a:t>
            </a:r>
            <a:endParaRPr lang="ja-JP" altLang="en-US" b="1" dirty="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5506918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2-2.</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導入支援レビュー</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コンテンツ プレースホルダ 4"/>
          <p:cNvSpPr>
            <a:spLocks noGrp="1"/>
          </p:cNvSpPr>
          <p:nvPr>
            <p:ph idx="1"/>
          </p:nvPr>
        </p:nvSpPr>
        <p:spPr>
          <a:xfrm>
            <a:off x="974944" y="1679465"/>
            <a:ext cx="10058400" cy="4051300"/>
          </a:xfrm>
        </p:spPr>
        <p:txBody>
          <a:bodyPr>
            <a:normAutofit/>
          </a:bodyPr>
          <a:lstStyle/>
          <a:p>
            <a:pPr>
              <a:buNone/>
            </a:pPr>
            <a:endParaRPr kumimoji="1" lang="en-US" altLang="ja-JP" sz="4400" dirty="0" smtClean="0">
              <a:latin typeface="メイリオ" pitchFamily="50" charset="-128"/>
              <a:ea typeface="メイリオ" pitchFamily="50" charset="-128"/>
              <a:cs typeface="メイリオ" pitchFamily="50" charset="-128"/>
            </a:endParaRPr>
          </a:p>
          <a:p>
            <a:pPr>
              <a:buNone/>
            </a:pPr>
            <a:endParaRPr kumimoji="1" lang="ja-JP" altLang="en-US" dirty="0">
              <a:latin typeface="メイリオ" pitchFamily="50" charset="-128"/>
              <a:ea typeface="メイリオ" pitchFamily="50" charset="-128"/>
              <a:cs typeface="メイリオ" pitchFamily="50" charset="-128"/>
            </a:endParaRPr>
          </a:p>
        </p:txBody>
      </p:sp>
      <p:sp>
        <p:nvSpPr>
          <p:cNvPr id="8" name="コンテンツ プレースホルダ 4"/>
          <p:cNvSpPr txBox="1">
            <a:spLocks/>
          </p:cNvSpPr>
          <p:nvPr/>
        </p:nvSpPr>
        <p:spPr>
          <a:xfrm>
            <a:off x="1006475" y="1663700"/>
            <a:ext cx="10058400" cy="4051300"/>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lang="ja-JP" altLang="en-US" sz="4400" dirty="0" smtClean="0">
                <a:latin typeface="メイリオ" pitchFamily="50" charset="-128"/>
                <a:ea typeface="メイリオ" pitchFamily="50" charset="-128"/>
                <a:cs typeface="メイリオ" pitchFamily="50" charset="-128"/>
              </a:rPr>
              <a:t>＜指摘＞</a:t>
            </a: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lang="ja-JP" altLang="en-US" sz="4400" dirty="0" smtClean="0">
                <a:latin typeface="メイリオ" pitchFamily="50" charset="-128"/>
                <a:ea typeface="メイリオ" pitchFamily="50" charset="-128"/>
                <a:cs typeface="メイリオ" pitchFamily="50" charset="-128"/>
              </a:rPr>
              <a:t>・焦っているように見える</a:t>
            </a: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kumimoji="1" lang="ja-JP" altLang="en-US"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rPr>
              <a:t>・運用がわかっていない</a:t>
            </a: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lang="ja-JP" altLang="en-US" sz="4400" dirty="0" smtClean="0">
                <a:latin typeface="メイリオ" pitchFamily="50" charset="-128"/>
                <a:ea typeface="メイリオ" pitchFamily="50" charset="-128"/>
                <a:cs typeface="メイリオ" pitchFamily="50" charset="-128"/>
              </a:rPr>
              <a:t>・不安そう</a:t>
            </a: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kumimoji="1" lang="ja-JP" altLang="en-US"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rPr>
              <a:t>・</a:t>
            </a:r>
            <a:r>
              <a:rPr lang="ja-JP" altLang="en-US" sz="4400" dirty="0" smtClean="0">
                <a:latin typeface="メイリオ" pitchFamily="50" charset="-128"/>
                <a:ea typeface="メイリオ" pitchFamily="50" charset="-128"/>
                <a:cs typeface="メイリオ" pitchFamily="50" charset="-128"/>
              </a:rPr>
              <a:t>周り</a:t>
            </a:r>
            <a:r>
              <a:rPr kumimoji="1" lang="ja-JP" altLang="en-US"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rPr>
              <a:t>をあまり見れていない　</a:t>
            </a:r>
            <a:r>
              <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rPr>
              <a:t>etc...</a:t>
            </a: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ja-JP" altLang="en-US" sz="20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5" name="正方形/長方形 4"/>
          <p:cNvSpPr/>
          <p:nvPr/>
        </p:nvSpPr>
        <p:spPr>
          <a:xfrm>
            <a:off x="11381867" y="6271313"/>
            <a:ext cx="495650"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13</a:t>
            </a: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2-2.</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導入支援レビュー</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コンテンツ プレースホルダ 4"/>
          <p:cNvSpPr>
            <a:spLocks noGrp="1"/>
          </p:cNvSpPr>
          <p:nvPr>
            <p:ph idx="1"/>
          </p:nvPr>
        </p:nvSpPr>
        <p:spPr>
          <a:xfrm>
            <a:off x="974944" y="1679464"/>
            <a:ext cx="10058400" cy="4453321"/>
          </a:xfrm>
        </p:spPr>
        <p:txBody>
          <a:bodyPr>
            <a:normAutofit/>
          </a:bodyPr>
          <a:lstStyle/>
          <a:p>
            <a:pPr>
              <a:buNone/>
            </a:pPr>
            <a:endParaRPr kumimoji="1" lang="en-US" altLang="ja-JP" sz="4400" dirty="0" smtClean="0">
              <a:latin typeface="メイリオ" pitchFamily="50" charset="-128"/>
              <a:ea typeface="メイリオ" pitchFamily="50" charset="-128"/>
              <a:cs typeface="メイリオ" pitchFamily="50" charset="-128"/>
            </a:endParaRPr>
          </a:p>
          <a:p>
            <a:pPr>
              <a:buNone/>
            </a:pPr>
            <a:endParaRPr kumimoji="1" lang="ja-JP" altLang="en-US" dirty="0">
              <a:latin typeface="メイリオ" pitchFamily="50" charset="-128"/>
              <a:ea typeface="メイリオ" pitchFamily="50" charset="-128"/>
              <a:cs typeface="メイリオ" pitchFamily="50" charset="-128"/>
            </a:endParaRPr>
          </a:p>
        </p:txBody>
      </p:sp>
      <p:sp>
        <p:nvSpPr>
          <p:cNvPr id="8" name="コンテンツ プレースホルダ 4"/>
          <p:cNvSpPr txBox="1">
            <a:spLocks/>
          </p:cNvSpPr>
          <p:nvPr/>
        </p:nvSpPr>
        <p:spPr>
          <a:xfrm>
            <a:off x="1006475" y="1513493"/>
            <a:ext cx="10058400" cy="4311869"/>
          </a:xfrm>
          <a:prstGeom prst="rect">
            <a:avLst/>
          </a:prstGeom>
        </p:spPr>
        <p:txBody>
          <a:bodyPr vert="horz" lIns="91440" tIns="45720" rIns="91440" bIns="45720" rtlCol="0">
            <a:normAutofit lnSpcReduction="10000"/>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lang="ja-JP" altLang="en-US" sz="4400" dirty="0" smtClean="0">
                <a:latin typeface="メイリオ" pitchFamily="50" charset="-128"/>
                <a:ea typeface="メイリオ" pitchFamily="50" charset="-128"/>
                <a:cs typeface="メイリオ" pitchFamily="50" charset="-128"/>
              </a:rPr>
              <a:t>＜問題点＞</a:t>
            </a: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lang="ja-JP" altLang="en-US" sz="4400" dirty="0" smtClean="0">
                <a:latin typeface="メイリオ" pitchFamily="50" charset="-128"/>
                <a:ea typeface="メイリオ" pitchFamily="50" charset="-128"/>
                <a:cs typeface="メイリオ" pitchFamily="50" charset="-128"/>
              </a:rPr>
              <a:t>①機能や操作方法を理解するのに必死</a:t>
            </a: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lang="ja-JP" altLang="en-US" sz="4400" dirty="0" smtClean="0">
                <a:latin typeface="メイリオ" pitchFamily="50" charset="-128"/>
                <a:ea typeface="メイリオ" pitchFamily="50" charset="-128"/>
                <a:cs typeface="メイリオ" pitchFamily="50" charset="-128"/>
              </a:rPr>
              <a:t>②お客様の立場を全く考えていない</a:t>
            </a: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kumimoji="1" lang="ja-JP" altLang="en-US"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rPr>
              <a:t>③記憶違いでの焦り</a:t>
            </a: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20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5" name="正方形/長方形 4"/>
          <p:cNvSpPr/>
          <p:nvPr/>
        </p:nvSpPr>
        <p:spPr>
          <a:xfrm>
            <a:off x="11381867" y="6271313"/>
            <a:ext cx="495650"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14</a:t>
            </a: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2-2.</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導入支援レビュー</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コンテンツ プレースホルダ 4"/>
          <p:cNvSpPr>
            <a:spLocks noGrp="1"/>
          </p:cNvSpPr>
          <p:nvPr>
            <p:ph idx="1"/>
          </p:nvPr>
        </p:nvSpPr>
        <p:spPr>
          <a:xfrm>
            <a:off x="974944" y="1679464"/>
            <a:ext cx="10058400" cy="4453321"/>
          </a:xfrm>
        </p:spPr>
        <p:txBody>
          <a:bodyPr>
            <a:normAutofit/>
          </a:bodyPr>
          <a:lstStyle/>
          <a:p>
            <a:pPr>
              <a:buNone/>
            </a:pPr>
            <a:endParaRPr kumimoji="1" lang="en-US" altLang="ja-JP" sz="4400" dirty="0" smtClean="0">
              <a:latin typeface="メイリオ" pitchFamily="50" charset="-128"/>
              <a:ea typeface="メイリオ" pitchFamily="50" charset="-128"/>
              <a:cs typeface="メイリオ" pitchFamily="50" charset="-128"/>
            </a:endParaRPr>
          </a:p>
          <a:p>
            <a:pPr>
              <a:buNone/>
            </a:pPr>
            <a:endParaRPr kumimoji="1" lang="ja-JP" altLang="en-US" dirty="0">
              <a:latin typeface="メイリオ" pitchFamily="50" charset="-128"/>
              <a:ea typeface="メイリオ" pitchFamily="50" charset="-128"/>
              <a:cs typeface="メイリオ" pitchFamily="50" charset="-128"/>
            </a:endParaRPr>
          </a:p>
        </p:txBody>
      </p:sp>
      <p:sp>
        <p:nvSpPr>
          <p:cNvPr id="8" name="コンテンツ プレースホルダ 4"/>
          <p:cNvSpPr txBox="1">
            <a:spLocks/>
          </p:cNvSpPr>
          <p:nvPr/>
        </p:nvSpPr>
        <p:spPr>
          <a:xfrm>
            <a:off x="1006475" y="1513493"/>
            <a:ext cx="10058400" cy="4311869"/>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20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p:txBody>
      </p:sp>
      <p:pic>
        <p:nvPicPr>
          <p:cNvPr id="5" name="図 4"/>
          <p:cNvPicPr>
            <a:picLocks noChangeAspect="1"/>
          </p:cNvPicPr>
          <p:nvPr/>
        </p:nvPicPr>
        <p:blipFill>
          <a:blip r:embed="rId3" cstate="print"/>
          <a:stretch>
            <a:fillRect/>
          </a:stretch>
        </p:blipFill>
        <p:spPr>
          <a:xfrm>
            <a:off x="7840408" y="85617"/>
            <a:ext cx="2974290" cy="2082003"/>
          </a:xfrm>
          <a:prstGeom prst="rect">
            <a:avLst/>
          </a:prstGeom>
        </p:spPr>
      </p:pic>
      <p:sp>
        <p:nvSpPr>
          <p:cNvPr id="7" name="正方形/長方形 6"/>
          <p:cNvSpPr/>
          <p:nvPr/>
        </p:nvSpPr>
        <p:spPr>
          <a:xfrm>
            <a:off x="11381866" y="6271313"/>
            <a:ext cx="495649"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15</a:t>
            </a:r>
          </a:p>
        </p:txBody>
      </p:sp>
      <p:pic>
        <p:nvPicPr>
          <p:cNvPr id="9" name="図 8"/>
          <p:cNvPicPr>
            <a:picLocks noChangeAspect="1"/>
          </p:cNvPicPr>
          <p:nvPr/>
        </p:nvPicPr>
        <p:blipFill>
          <a:blip r:embed="rId4" cstate="print"/>
          <a:stretch>
            <a:fillRect/>
          </a:stretch>
        </p:blipFill>
        <p:spPr>
          <a:xfrm>
            <a:off x="1006475" y="1679464"/>
            <a:ext cx="5257394" cy="3547241"/>
          </a:xfrm>
          <a:prstGeom prst="rect">
            <a:avLst/>
          </a:prstGeom>
        </p:spPr>
      </p:pic>
      <p:pic>
        <p:nvPicPr>
          <p:cNvPr id="10" name="図 9"/>
          <p:cNvPicPr>
            <a:picLocks noChangeAspect="1"/>
          </p:cNvPicPr>
          <p:nvPr/>
        </p:nvPicPr>
        <p:blipFill>
          <a:blip r:embed="rId5" cstate="print"/>
          <a:stretch>
            <a:fillRect/>
          </a:stretch>
        </p:blipFill>
        <p:spPr>
          <a:xfrm>
            <a:off x="5986432" y="2352286"/>
            <a:ext cx="5109974" cy="4103693"/>
          </a:xfrm>
          <a:prstGeom prst="rect">
            <a:avLst/>
          </a:prstGeom>
        </p:spPr>
      </p:pic>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2-2.</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導入支援レビュー</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コンテンツ プレースホルダ 4"/>
          <p:cNvSpPr>
            <a:spLocks noGrp="1"/>
          </p:cNvSpPr>
          <p:nvPr>
            <p:ph idx="1"/>
          </p:nvPr>
        </p:nvSpPr>
        <p:spPr>
          <a:xfrm>
            <a:off x="974944" y="1679464"/>
            <a:ext cx="10058400" cy="4453321"/>
          </a:xfrm>
        </p:spPr>
        <p:txBody>
          <a:bodyPr>
            <a:normAutofit/>
          </a:bodyPr>
          <a:lstStyle/>
          <a:p>
            <a:pPr>
              <a:buNone/>
            </a:pPr>
            <a:endParaRPr kumimoji="1" lang="en-US" altLang="ja-JP" sz="4400" dirty="0" smtClean="0">
              <a:latin typeface="メイリオ" pitchFamily="50" charset="-128"/>
              <a:ea typeface="メイリオ" pitchFamily="50" charset="-128"/>
              <a:cs typeface="メイリオ" pitchFamily="50" charset="-128"/>
            </a:endParaRPr>
          </a:p>
          <a:p>
            <a:pPr>
              <a:buNone/>
            </a:pPr>
            <a:endParaRPr kumimoji="1" lang="ja-JP" altLang="en-US" dirty="0">
              <a:latin typeface="メイリオ" pitchFamily="50" charset="-128"/>
              <a:ea typeface="メイリオ" pitchFamily="50" charset="-128"/>
              <a:cs typeface="メイリオ" pitchFamily="50" charset="-128"/>
            </a:endParaRPr>
          </a:p>
        </p:txBody>
      </p:sp>
      <p:sp>
        <p:nvSpPr>
          <p:cNvPr id="8" name="コンテンツ プレースホルダ 4"/>
          <p:cNvSpPr txBox="1">
            <a:spLocks/>
          </p:cNvSpPr>
          <p:nvPr/>
        </p:nvSpPr>
        <p:spPr>
          <a:xfrm>
            <a:off x="1006475" y="1513493"/>
            <a:ext cx="10058400" cy="4311869"/>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20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p:txBody>
      </p:sp>
      <p:pic>
        <p:nvPicPr>
          <p:cNvPr id="9" name="図 8"/>
          <p:cNvPicPr>
            <a:picLocks noChangeAspect="1"/>
          </p:cNvPicPr>
          <p:nvPr/>
        </p:nvPicPr>
        <p:blipFill rotWithShape="1">
          <a:blip r:embed="rId3" cstate="print">
            <a:extLst>
              <a:ext uri="{28A0092B-C50C-407E-A947-70E740481C1C}">
                <a14:useLocalDpi xmlns="" xmlns:a14="http://schemas.microsoft.com/office/drawing/2010/main" val="0"/>
              </a:ext>
            </a:extLst>
          </a:blip>
          <a:srcRect l="18001" t="9213" r="13278" b="3635"/>
          <a:stretch/>
        </p:blipFill>
        <p:spPr>
          <a:xfrm>
            <a:off x="9540257" y="3831466"/>
            <a:ext cx="1692779" cy="2146778"/>
          </a:xfrm>
          <a:prstGeom prst="rect">
            <a:avLst/>
          </a:prstGeom>
        </p:spPr>
      </p:pic>
      <p:sp>
        <p:nvSpPr>
          <p:cNvPr id="10" name="コンテンツ プレースホルダ 4"/>
          <p:cNvSpPr txBox="1">
            <a:spLocks/>
          </p:cNvSpPr>
          <p:nvPr/>
        </p:nvSpPr>
        <p:spPr>
          <a:xfrm>
            <a:off x="974944" y="1679465"/>
            <a:ext cx="10058400" cy="4051300"/>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4400" b="0" i="0" u="none" strike="noStrike" kern="1200" cap="none" spc="0" normalizeH="0" baseline="0" noProof="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ja-JP" altLang="en-US" sz="20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11" name="コンテンツ プレースホルダ 4"/>
          <p:cNvSpPr txBox="1">
            <a:spLocks/>
          </p:cNvSpPr>
          <p:nvPr/>
        </p:nvSpPr>
        <p:spPr>
          <a:xfrm>
            <a:off x="1006475" y="1663700"/>
            <a:ext cx="10058400" cy="4051300"/>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lang="ja-JP" altLang="en-US" sz="4400" dirty="0" smtClean="0">
                <a:latin typeface="メイリオ" pitchFamily="50" charset="-128"/>
                <a:ea typeface="メイリオ" pitchFamily="50" charset="-128"/>
                <a:cs typeface="メイリオ" pitchFamily="50" charset="-128"/>
              </a:rPr>
              <a:t>・打ち砕かれるわずかな自信</a:t>
            </a:r>
            <a:r>
              <a:rPr lang="en-US" altLang="ja-JP" sz="4400" dirty="0" smtClean="0">
                <a:latin typeface="メイリオ" pitchFamily="50" charset="-128"/>
                <a:ea typeface="メイリオ" pitchFamily="50" charset="-128"/>
                <a:cs typeface="メイリオ" pitchFamily="50" charset="-128"/>
              </a:rPr>
              <a:t>…</a:t>
            </a: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solidFill>
                <a:srgbClr val="FF0000"/>
              </a:solidFill>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ja-JP" altLang="en-US" sz="20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12" name="雲形吹き出し 11"/>
          <p:cNvSpPr/>
          <p:nvPr/>
        </p:nvSpPr>
        <p:spPr>
          <a:xfrm>
            <a:off x="1560787" y="2695904"/>
            <a:ext cx="6684579" cy="2601310"/>
          </a:xfrm>
          <a:prstGeom prst="cloudCallout">
            <a:avLst>
              <a:gd name="adj1" fmla="val 61950"/>
              <a:gd name="adj2" fmla="val 41894"/>
            </a:avLst>
          </a:prstGeom>
          <a:solidFill>
            <a:srgbClr val="CCECFF"/>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solidFill>
                  <a:schemeClr val="tx1"/>
                </a:solidFill>
                <a:latin typeface="メイリオ" pitchFamily="50" charset="-128"/>
                <a:ea typeface="メイリオ" pitchFamily="50" charset="-128"/>
                <a:cs typeface="メイリオ" pitchFamily="50" charset="-128"/>
              </a:rPr>
              <a:t>このままではレビューなんか合格しない</a:t>
            </a:r>
            <a:r>
              <a:rPr kumimoji="1" lang="en-US" altLang="ja-JP" sz="3200" dirty="0" smtClean="0">
                <a:solidFill>
                  <a:schemeClr val="tx1"/>
                </a:solidFill>
                <a:latin typeface="メイリオ" pitchFamily="50" charset="-128"/>
                <a:ea typeface="メイリオ" pitchFamily="50" charset="-128"/>
                <a:cs typeface="メイリオ" pitchFamily="50" charset="-128"/>
              </a:rPr>
              <a:t>…</a:t>
            </a:r>
          </a:p>
        </p:txBody>
      </p:sp>
      <p:sp>
        <p:nvSpPr>
          <p:cNvPr id="13" name="正方形/長方形 12"/>
          <p:cNvSpPr/>
          <p:nvPr/>
        </p:nvSpPr>
        <p:spPr>
          <a:xfrm>
            <a:off x="11381867" y="6271313"/>
            <a:ext cx="495650"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16</a:t>
            </a: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2-2.</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導入支援レビュー</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コンテンツ プレースホルダ 4"/>
          <p:cNvSpPr>
            <a:spLocks noGrp="1"/>
          </p:cNvSpPr>
          <p:nvPr>
            <p:ph idx="1"/>
          </p:nvPr>
        </p:nvSpPr>
        <p:spPr>
          <a:xfrm>
            <a:off x="974944" y="1679464"/>
            <a:ext cx="10058400" cy="4453321"/>
          </a:xfrm>
        </p:spPr>
        <p:txBody>
          <a:bodyPr>
            <a:normAutofit/>
          </a:bodyPr>
          <a:lstStyle/>
          <a:p>
            <a:pPr>
              <a:buNone/>
            </a:pPr>
            <a:endParaRPr kumimoji="1" lang="en-US" altLang="ja-JP" sz="4400" dirty="0" smtClean="0">
              <a:latin typeface="メイリオ" pitchFamily="50" charset="-128"/>
              <a:ea typeface="メイリオ" pitchFamily="50" charset="-128"/>
              <a:cs typeface="メイリオ" pitchFamily="50" charset="-128"/>
            </a:endParaRPr>
          </a:p>
          <a:p>
            <a:pPr>
              <a:buNone/>
            </a:pPr>
            <a:endParaRPr kumimoji="1" lang="ja-JP" altLang="en-US" dirty="0">
              <a:latin typeface="メイリオ" pitchFamily="50" charset="-128"/>
              <a:ea typeface="メイリオ" pitchFamily="50" charset="-128"/>
              <a:cs typeface="メイリオ" pitchFamily="50" charset="-128"/>
            </a:endParaRPr>
          </a:p>
        </p:txBody>
      </p:sp>
      <p:sp>
        <p:nvSpPr>
          <p:cNvPr id="8" name="コンテンツ プレースホルダ 4"/>
          <p:cNvSpPr txBox="1">
            <a:spLocks/>
          </p:cNvSpPr>
          <p:nvPr/>
        </p:nvSpPr>
        <p:spPr>
          <a:xfrm>
            <a:off x="1006475" y="1513493"/>
            <a:ext cx="10058400" cy="4311869"/>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20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11" name="コンテンツ プレースホルダ 4"/>
          <p:cNvSpPr txBox="1">
            <a:spLocks/>
          </p:cNvSpPr>
          <p:nvPr/>
        </p:nvSpPr>
        <p:spPr>
          <a:xfrm>
            <a:off x="1006475" y="1663700"/>
            <a:ext cx="10058400" cy="4051300"/>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solidFill>
                <a:srgbClr val="FF0000"/>
              </a:solidFill>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ja-JP" altLang="en-US" sz="20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13" name="コンテンツ プレースホルダ 4"/>
          <p:cNvSpPr txBox="1">
            <a:spLocks/>
          </p:cNvSpPr>
          <p:nvPr/>
        </p:nvSpPr>
        <p:spPr>
          <a:xfrm>
            <a:off x="974944" y="2168211"/>
            <a:ext cx="10058400" cy="4051300"/>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ctr"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kumimoji="1" lang="ja-JP" altLang="en-US" sz="7200" b="0" i="0" u="none" strike="noStrike" kern="1200" cap="none" spc="0" normalizeH="0" baseline="0" noProof="0" dirty="0" smtClean="0">
                <a:ln>
                  <a:noFill/>
                </a:ln>
                <a:effectLst/>
                <a:uLnTx/>
                <a:uFillTx/>
                <a:latin typeface="メイリオ" pitchFamily="50" charset="-128"/>
                <a:ea typeface="メイリオ" pitchFamily="50" charset="-128"/>
                <a:cs typeface="メイリオ" pitchFamily="50" charset="-128"/>
              </a:rPr>
              <a:t>「私、新人だった！」</a:t>
            </a:r>
            <a:endParaRPr kumimoji="1" lang="ja-JP" altLang="en-US" sz="7200" b="0" i="0" u="none" strike="noStrike" kern="1200" cap="none" spc="0" normalizeH="0" baseline="0" noProof="0" dirty="0">
              <a:ln>
                <a:noFill/>
              </a:ln>
              <a:effectLst/>
              <a:uLnTx/>
              <a:uFillTx/>
              <a:latin typeface="メイリオ" pitchFamily="50" charset="-128"/>
              <a:ea typeface="メイリオ" pitchFamily="50" charset="-128"/>
              <a:cs typeface="メイリオ" pitchFamily="50" charset="-128"/>
            </a:endParaRPr>
          </a:p>
        </p:txBody>
      </p:sp>
      <p:sp>
        <p:nvSpPr>
          <p:cNvPr id="7" name="正方形/長方形 6"/>
          <p:cNvSpPr/>
          <p:nvPr/>
        </p:nvSpPr>
        <p:spPr>
          <a:xfrm>
            <a:off x="11381867" y="6271313"/>
            <a:ext cx="495650"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17</a:t>
            </a: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2-2.</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導入支援レビュー</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コンテンツ プレースホルダ 4"/>
          <p:cNvSpPr>
            <a:spLocks noGrp="1"/>
          </p:cNvSpPr>
          <p:nvPr>
            <p:ph idx="1"/>
          </p:nvPr>
        </p:nvSpPr>
        <p:spPr>
          <a:xfrm>
            <a:off x="974944" y="1679464"/>
            <a:ext cx="10058400" cy="4453321"/>
          </a:xfrm>
        </p:spPr>
        <p:txBody>
          <a:bodyPr>
            <a:normAutofit/>
          </a:bodyPr>
          <a:lstStyle/>
          <a:p>
            <a:pPr>
              <a:buNone/>
            </a:pPr>
            <a:endParaRPr kumimoji="1" lang="en-US" altLang="ja-JP" sz="4400" dirty="0" smtClean="0">
              <a:latin typeface="メイリオ" pitchFamily="50" charset="-128"/>
              <a:ea typeface="メイリオ" pitchFamily="50" charset="-128"/>
              <a:cs typeface="メイリオ" pitchFamily="50" charset="-128"/>
            </a:endParaRPr>
          </a:p>
          <a:p>
            <a:pPr>
              <a:buNone/>
            </a:pPr>
            <a:endParaRPr kumimoji="1" lang="ja-JP" altLang="en-US" dirty="0">
              <a:latin typeface="メイリオ" pitchFamily="50" charset="-128"/>
              <a:ea typeface="メイリオ" pitchFamily="50" charset="-128"/>
              <a:cs typeface="メイリオ" pitchFamily="50" charset="-128"/>
            </a:endParaRPr>
          </a:p>
        </p:txBody>
      </p:sp>
      <p:sp>
        <p:nvSpPr>
          <p:cNvPr id="8" name="コンテンツ プレースホルダ 4"/>
          <p:cNvSpPr txBox="1">
            <a:spLocks/>
          </p:cNvSpPr>
          <p:nvPr/>
        </p:nvSpPr>
        <p:spPr>
          <a:xfrm>
            <a:off x="1006475" y="1513493"/>
            <a:ext cx="10058400" cy="4311869"/>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20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11" name="コンテンツ プレースホルダ 4"/>
          <p:cNvSpPr txBox="1">
            <a:spLocks/>
          </p:cNvSpPr>
          <p:nvPr/>
        </p:nvSpPr>
        <p:spPr>
          <a:xfrm>
            <a:off x="1006475" y="1663700"/>
            <a:ext cx="10058400" cy="4051300"/>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solidFill>
                <a:srgbClr val="FF0000"/>
              </a:solidFill>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ja-JP" altLang="en-US" sz="20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13" name="コンテンツ プレースホルダ 4"/>
          <p:cNvSpPr txBox="1">
            <a:spLocks/>
          </p:cNvSpPr>
          <p:nvPr/>
        </p:nvSpPr>
        <p:spPr>
          <a:xfrm>
            <a:off x="974944" y="2168211"/>
            <a:ext cx="10058400" cy="4051300"/>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kumimoji="1" lang="ja-JP" altLang="en-US"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rPr>
              <a:t>①　とにかく明るく</a:t>
            </a: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kumimoji="1" lang="ja-JP" altLang="en-US"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rPr>
              <a:t>②　とにかく元気</a:t>
            </a: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kumimoji="1" lang="ja-JP" altLang="en-US"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rPr>
              <a:t>③　とりあえず</a:t>
            </a:r>
            <a:r>
              <a:rPr lang="ja-JP" altLang="en-US" sz="4400" dirty="0" smtClean="0">
                <a:latin typeface="メイリオ" pitchFamily="50" charset="-128"/>
                <a:ea typeface="メイリオ" pitchFamily="50" charset="-128"/>
                <a:cs typeface="メイリオ" pitchFamily="50" charset="-128"/>
              </a:rPr>
              <a:t>笑顔</a:t>
            </a: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p:txBody>
      </p:sp>
      <p:pic>
        <p:nvPicPr>
          <p:cNvPr id="7" name="Picture 2" descr="C:\Users\y.kakutani\Downloads\l_133.png"/>
          <p:cNvPicPr>
            <a:picLocks noChangeAspect="1" noChangeArrowheads="1"/>
          </p:cNvPicPr>
          <p:nvPr/>
        </p:nvPicPr>
        <p:blipFill>
          <a:blip r:embed="rId3" cstate="print"/>
          <a:srcRect/>
          <a:stretch>
            <a:fillRect/>
          </a:stretch>
        </p:blipFill>
        <p:spPr bwMode="auto">
          <a:xfrm>
            <a:off x="6262666" y="2159876"/>
            <a:ext cx="5005082" cy="3503557"/>
          </a:xfrm>
          <a:prstGeom prst="rect">
            <a:avLst/>
          </a:prstGeom>
          <a:noFill/>
        </p:spPr>
      </p:pic>
      <p:sp>
        <p:nvSpPr>
          <p:cNvPr id="9" name="正方形/長方形 8"/>
          <p:cNvSpPr/>
          <p:nvPr/>
        </p:nvSpPr>
        <p:spPr>
          <a:xfrm>
            <a:off x="11381867" y="6271313"/>
            <a:ext cx="495650"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18</a:t>
            </a:r>
          </a:p>
        </p:txBody>
      </p:sp>
      <p:pic>
        <p:nvPicPr>
          <p:cNvPr id="10" name="Picture 4" descr="https://azukichi.net/img/illustration/illust323.jpg"/>
          <p:cNvPicPr>
            <a:picLocks noChangeAspect="1" noChangeArrowheads="1"/>
          </p:cNvPicPr>
          <p:nvPr/>
        </p:nvPicPr>
        <p:blipFill>
          <a:blip r:embed="rId4" cstate="print"/>
          <a:srcRect/>
          <a:stretch>
            <a:fillRect/>
          </a:stretch>
        </p:blipFill>
        <p:spPr bwMode="auto">
          <a:xfrm>
            <a:off x="7409793" y="962199"/>
            <a:ext cx="2712107" cy="1083815"/>
          </a:xfrm>
          <a:prstGeom prst="rect">
            <a:avLst/>
          </a:prstGeom>
          <a:noFill/>
        </p:spPr>
      </p:pic>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2-2.</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導入支援レビュー</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コンテンツ プレースホルダ 4"/>
          <p:cNvSpPr>
            <a:spLocks noGrp="1"/>
          </p:cNvSpPr>
          <p:nvPr>
            <p:ph idx="1"/>
          </p:nvPr>
        </p:nvSpPr>
        <p:spPr>
          <a:xfrm>
            <a:off x="974944" y="1679465"/>
            <a:ext cx="10058400" cy="4051300"/>
          </a:xfrm>
        </p:spPr>
        <p:txBody>
          <a:bodyPr>
            <a:normAutofit/>
          </a:bodyPr>
          <a:lstStyle/>
          <a:p>
            <a:pPr>
              <a:buNone/>
            </a:pPr>
            <a:endParaRPr kumimoji="1" lang="en-US" altLang="ja-JP" sz="4400" dirty="0" smtClean="0">
              <a:latin typeface="メイリオ" pitchFamily="50" charset="-128"/>
              <a:ea typeface="メイリオ" pitchFamily="50" charset="-128"/>
              <a:cs typeface="メイリオ" pitchFamily="50" charset="-128"/>
            </a:endParaRPr>
          </a:p>
          <a:p>
            <a:pPr>
              <a:buNone/>
            </a:pPr>
            <a:endParaRPr kumimoji="1" lang="ja-JP" altLang="en-US" dirty="0">
              <a:latin typeface="メイリオ" pitchFamily="50" charset="-128"/>
              <a:ea typeface="メイリオ" pitchFamily="50" charset="-128"/>
              <a:cs typeface="メイリオ" pitchFamily="50" charset="-128"/>
            </a:endParaRPr>
          </a:p>
        </p:txBody>
      </p:sp>
      <p:sp>
        <p:nvSpPr>
          <p:cNvPr id="8" name="コンテンツ プレースホルダ 4"/>
          <p:cNvSpPr txBox="1">
            <a:spLocks/>
          </p:cNvSpPr>
          <p:nvPr/>
        </p:nvSpPr>
        <p:spPr>
          <a:xfrm>
            <a:off x="1006475" y="1663700"/>
            <a:ext cx="10058400" cy="4051300"/>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lang="ja-JP" altLang="en-US" sz="4400" dirty="0" smtClean="0">
                <a:latin typeface="メイリオ" pitchFamily="50" charset="-128"/>
                <a:ea typeface="メイリオ" pitchFamily="50" charset="-128"/>
                <a:cs typeface="メイリオ" pitchFamily="50" charset="-128"/>
              </a:rPr>
              <a:t>＜実績＞</a:t>
            </a: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lang="ja-JP" altLang="en-US" sz="4400" dirty="0" smtClean="0">
                <a:latin typeface="メイリオ" pitchFamily="50" charset="-128"/>
                <a:ea typeface="メイリオ" pitchFamily="50" charset="-128"/>
                <a:cs typeface="メイリオ" pitchFamily="50" charset="-128"/>
              </a:rPr>
              <a:t>中間レビュー合格：</a:t>
            </a:r>
            <a:r>
              <a:rPr lang="en-US" altLang="ja-JP" sz="4400" dirty="0" smtClean="0">
                <a:solidFill>
                  <a:srgbClr val="FF0000"/>
                </a:solidFill>
                <a:latin typeface="メイリオ" pitchFamily="50" charset="-128"/>
                <a:ea typeface="メイリオ" pitchFamily="50" charset="-128"/>
                <a:cs typeface="メイリオ" pitchFamily="50" charset="-128"/>
              </a:rPr>
              <a:t>2</a:t>
            </a:r>
            <a:r>
              <a:rPr lang="ja-JP" altLang="en-US" sz="4400" dirty="0" smtClean="0">
                <a:solidFill>
                  <a:srgbClr val="FF0000"/>
                </a:solidFill>
                <a:latin typeface="メイリオ" pitchFamily="50" charset="-128"/>
                <a:ea typeface="メイリオ" pitchFamily="50" charset="-128"/>
                <a:cs typeface="メイリオ" pitchFamily="50" charset="-128"/>
              </a:rPr>
              <a:t>月</a:t>
            </a:r>
            <a:r>
              <a:rPr lang="en-US" altLang="ja-JP" sz="4400" dirty="0" smtClean="0">
                <a:solidFill>
                  <a:srgbClr val="FF0000"/>
                </a:solidFill>
                <a:latin typeface="メイリオ" pitchFamily="50" charset="-128"/>
                <a:ea typeface="メイリオ" pitchFamily="50" charset="-128"/>
                <a:cs typeface="メイリオ" pitchFamily="50" charset="-128"/>
              </a:rPr>
              <a:t>24</a:t>
            </a:r>
            <a:r>
              <a:rPr lang="ja-JP" altLang="en-US" sz="4400" dirty="0" smtClean="0">
                <a:solidFill>
                  <a:srgbClr val="FF0000"/>
                </a:solidFill>
                <a:latin typeface="メイリオ" pitchFamily="50" charset="-128"/>
                <a:ea typeface="メイリオ" pitchFamily="50" charset="-128"/>
                <a:cs typeface="メイリオ" pitchFamily="50" charset="-128"/>
              </a:rPr>
              <a:t>日</a:t>
            </a:r>
            <a:endParaRPr lang="en-US" altLang="ja-JP" sz="4400" dirty="0" smtClean="0">
              <a:solidFill>
                <a:srgbClr val="FF0000"/>
              </a:solidFill>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lang="ja-JP" altLang="en-US" sz="4400" dirty="0" smtClean="0">
                <a:latin typeface="メイリオ" pitchFamily="50" charset="-128"/>
                <a:ea typeface="メイリオ" pitchFamily="50" charset="-128"/>
                <a:cs typeface="メイリオ" pitchFamily="50" charset="-128"/>
              </a:rPr>
              <a:t>最終レビュー合格：実施中</a:t>
            </a: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ja-JP" altLang="en-US" sz="20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5" name="正方形/長方形 4"/>
          <p:cNvSpPr/>
          <p:nvPr/>
        </p:nvSpPr>
        <p:spPr>
          <a:xfrm>
            <a:off x="11381867" y="6271313"/>
            <a:ext cx="495650"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19</a:t>
            </a: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初めての操作説明・登録支援</a:t>
            </a:r>
            <a:r>
              <a:rPr lang="ja-JP" altLang="en-US" sz="4000" dirty="0" smtClean="0"/>
              <a:t/>
            </a:r>
            <a:br>
              <a:rPr lang="ja-JP" altLang="en-US" sz="4000" dirty="0" smtClean="0"/>
            </a:b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コンテンツ プレースホルダ 4"/>
          <p:cNvSpPr>
            <a:spLocks noGrp="1"/>
          </p:cNvSpPr>
          <p:nvPr>
            <p:ph idx="1"/>
          </p:nvPr>
        </p:nvSpPr>
        <p:spPr>
          <a:xfrm>
            <a:off x="4903076" y="1679465"/>
            <a:ext cx="6130267" cy="4051300"/>
          </a:xfrm>
        </p:spPr>
        <p:txBody>
          <a:bodyPr>
            <a:normAutofit/>
          </a:bodyPr>
          <a:lstStyle/>
          <a:p>
            <a:pPr>
              <a:buNone/>
            </a:pPr>
            <a:endParaRPr kumimoji="1" lang="en-US" altLang="ja-JP" sz="4400" dirty="0" smtClean="0">
              <a:latin typeface="メイリオ" pitchFamily="50" charset="-128"/>
              <a:ea typeface="メイリオ" pitchFamily="50" charset="-128"/>
              <a:cs typeface="メイリオ" pitchFamily="50" charset="-128"/>
            </a:endParaRPr>
          </a:p>
          <a:p>
            <a:pPr>
              <a:buNone/>
            </a:pPr>
            <a:endParaRPr kumimoji="1" lang="ja-JP" altLang="en-US" dirty="0">
              <a:latin typeface="メイリオ" pitchFamily="50" charset="-128"/>
              <a:ea typeface="メイリオ" pitchFamily="50" charset="-128"/>
              <a:cs typeface="メイリオ" pitchFamily="50" charset="-128"/>
            </a:endParaRPr>
          </a:p>
        </p:txBody>
      </p:sp>
      <p:sp>
        <p:nvSpPr>
          <p:cNvPr id="8" name="コンテンツ プレースホルダ 4"/>
          <p:cNvSpPr txBox="1">
            <a:spLocks/>
          </p:cNvSpPr>
          <p:nvPr/>
        </p:nvSpPr>
        <p:spPr>
          <a:xfrm>
            <a:off x="1006475" y="1663700"/>
            <a:ext cx="10058400" cy="4051300"/>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ja-JP" altLang="en-US" sz="20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pic>
        <p:nvPicPr>
          <p:cNvPr id="5" name="Picture 2" descr="C:\Users\y.kakutani\Downloads\l_266.png"/>
          <p:cNvPicPr>
            <a:picLocks noChangeAspect="1" noChangeArrowheads="1"/>
          </p:cNvPicPr>
          <p:nvPr/>
        </p:nvPicPr>
        <p:blipFill>
          <a:blip r:embed="rId3" cstate="print"/>
          <a:srcRect/>
          <a:stretch>
            <a:fillRect/>
          </a:stretch>
        </p:blipFill>
        <p:spPr bwMode="auto">
          <a:xfrm>
            <a:off x="800866" y="3808984"/>
            <a:ext cx="3629243" cy="2540470"/>
          </a:xfrm>
          <a:prstGeom prst="rect">
            <a:avLst/>
          </a:prstGeom>
          <a:noFill/>
        </p:spPr>
      </p:pic>
      <p:sp>
        <p:nvSpPr>
          <p:cNvPr id="7" name="コンテンツ プレースホルダ 4"/>
          <p:cNvSpPr txBox="1">
            <a:spLocks/>
          </p:cNvSpPr>
          <p:nvPr/>
        </p:nvSpPr>
        <p:spPr>
          <a:xfrm>
            <a:off x="4729655" y="1816100"/>
            <a:ext cx="6487619" cy="4051300"/>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kumimoji="1" lang="ja-JP" altLang="en-US" sz="4400" b="0" i="0" u="none" strike="noStrike" kern="1200" cap="none" spc="0" normalizeH="0" baseline="0" noProof="0" dirty="0" smtClean="0">
                <a:ln>
                  <a:noFill/>
                </a:ln>
                <a:effectLst/>
                <a:uLnTx/>
                <a:uFillTx/>
                <a:latin typeface="メイリオ" pitchFamily="50" charset="-128"/>
                <a:ea typeface="メイリオ" pitchFamily="50" charset="-128"/>
                <a:cs typeface="メイリオ" pitchFamily="50" charset="-128"/>
              </a:rPr>
              <a:t>＜午前中＞</a:t>
            </a:r>
            <a:endParaRPr kumimoji="1" lang="en-US" altLang="ja-JP" sz="4400" b="0" i="0" u="none" strike="noStrike" kern="1200" cap="none" spc="0" normalizeH="0" baseline="0" noProof="0" dirty="0" smtClean="0">
              <a:ln>
                <a:noFill/>
              </a:ln>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kumimoji="1" lang="ja-JP" altLang="en-US" sz="4400" b="0" i="0" u="none" strike="noStrike" kern="1200" cap="none" spc="0" normalizeH="0" baseline="0" noProof="0" dirty="0" smtClean="0">
                <a:ln>
                  <a:noFill/>
                </a:ln>
                <a:effectLst/>
                <a:uLnTx/>
                <a:uFillTx/>
                <a:latin typeface="メイリオ" pitchFamily="50" charset="-128"/>
                <a:ea typeface="メイリオ" pitchFamily="50" charset="-128"/>
                <a:cs typeface="メイリオ" pitchFamily="50" charset="-128"/>
              </a:rPr>
              <a:t>・</a:t>
            </a:r>
            <a:r>
              <a:rPr lang="ja-JP" altLang="en-US" sz="4400" dirty="0" smtClean="0">
                <a:latin typeface="メイリオ" pitchFamily="50" charset="-128"/>
                <a:ea typeface="メイリオ" pitchFamily="50" charset="-128"/>
                <a:cs typeface="メイリオ" pitchFamily="50" charset="-128"/>
              </a:rPr>
              <a:t>あまり会話がない</a:t>
            </a: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4400" b="0" i="0" u="none" strike="noStrike" kern="1200" cap="none" spc="0" normalizeH="0" baseline="0" noProof="0" dirty="0" smtClean="0">
              <a:ln>
                <a:noFill/>
              </a:ln>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lang="ja-JP" altLang="en-US" sz="4400" dirty="0" smtClean="0">
                <a:latin typeface="メイリオ" pitchFamily="50" charset="-128"/>
                <a:ea typeface="メイリオ" pitchFamily="50" charset="-128"/>
                <a:cs typeface="メイリオ" pitchFamily="50" charset="-128"/>
              </a:rPr>
              <a:t>・質問されるのが不安</a:t>
            </a: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ja-JP" altLang="en-US" sz="2000" b="0" i="0" u="none" strike="noStrike" kern="1200" cap="none" spc="0" normalizeH="0" baseline="0" noProof="0" dirty="0">
              <a:ln>
                <a:noFill/>
              </a:ln>
              <a:effectLst/>
              <a:uLnTx/>
              <a:uFillTx/>
              <a:latin typeface="メイリオ" pitchFamily="50" charset="-128"/>
              <a:ea typeface="メイリオ" pitchFamily="50" charset="-128"/>
              <a:cs typeface="メイリオ" pitchFamily="50" charset="-128"/>
            </a:endParaRPr>
          </a:p>
        </p:txBody>
      </p:sp>
      <p:sp>
        <p:nvSpPr>
          <p:cNvPr id="9" name="正方形/長方形 8"/>
          <p:cNvSpPr/>
          <p:nvPr/>
        </p:nvSpPr>
        <p:spPr>
          <a:xfrm>
            <a:off x="11381867" y="6271313"/>
            <a:ext cx="495650"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20</a:t>
            </a: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初めての操作説明・登録支援</a:t>
            </a:r>
            <a:r>
              <a:rPr lang="ja-JP" altLang="en-US" sz="4000" dirty="0" smtClean="0"/>
              <a:t/>
            </a:r>
            <a:br>
              <a:rPr lang="ja-JP" altLang="en-US" sz="4000" dirty="0" smtClean="0"/>
            </a:b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コンテンツ プレースホルダ 4"/>
          <p:cNvSpPr>
            <a:spLocks noGrp="1"/>
          </p:cNvSpPr>
          <p:nvPr>
            <p:ph idx="1"/>
          </p:nvPr>
        </p:nvSpPr>
        <p:spPr>
          <a:xfrm>
            <a:off x="4903076" y="1679465"/>
            <a:ext cx="6130267" cy="4051300"/>
          </a:xfrm>
        </p:spPr>
        <p:txBody>
          <a:bodyPr>
            <a:normAutofit/>
          </a:bodyPr>
          <a:lstStyle/>
          <a:p>
            <a:pPr>
              <a:buNone/>
            </a:pPr>
            <a:endParaRPr kumimoji="1" lang="en-US" altLang="ja-JP" sz="4400" dirty="0" smtClean="0">
              <a:latin typeface="メイリオ" pitchFamily="50" charset="-128"/>
              <a:ea typeface="メイリオ" pitchFamily="50" charset="-128"/>
              <a:cs typeface="メイリオ" pitchFamily="50" charset="-128"/>
            </a:endParaRPr>
          </a:p>
          <a:p>
            <a:pPr>
              <a:buNone/>
            </a:pPr>
            <a:endParaRPr kumimoji="1" lang="ja-JP" altLang="en-US" dirty="0">
              <a:latin typeface="メイリオ" pitchFamily="50" charset="-128"/>
              <a:ea typeface="メイリオ" pitchFamily="50" charset="-128"/>
              <a:cs typeface="メイリオ" pitchFamily="50" charset="-128"/>
            </a:endParaRPr>
          </a:p>
        </p:txBody>
      </p:sp>
      <p:sp>
        <p:nvSpPr>
          <p:cNvPr id="8" name="コンテンツ プレースホルダ 4"/>
          <p:cNvSpPr txBox="1">
            <a:spLocks/>
          </p:cNvSpPr>
          <p:nvPr/>
        </p:nvSpPr>
        <p:spPr>
          <a:xfrm>
            <a:off x="1006475" y="1663700"/>
            <a:ext cx="10058400" cy="4051300"/>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ja-JP" altLang="en-US" sz="20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pic>
        <p:nvPicPr>
          <p:cNvPr id="5" name="Picture 2" descr="C:\Users\y.kakutani\Downloads\l_266.png"/>
          <p:cNvPicPr>
            <a:picLocks noChangeAspect="1" noChangeArrowheads="1"/>
          </p:cNvPicPr>
          <p:nvPr/>
        </p:nvPicPr>
        <p:blipFill>
          <a:blip r:embed="rId3" cstate="print"/>
          <a:srcRect/>
          <a:stretch>
            <a:fillRect/>
          </a:stretch>
        </p:blipFill>
        <p:spPr bwMode="auto">
          <a:xfrm>
            <a:off x="800866" y="3808984"/>
            <a:ext cx="3629243" cy="2540470"/>
          </a:xfrm>
          <a:prstGeom prst="rect">
            <a:avLst/>
          </a:prstGeom>
          <a:noFill/>
        </p:spPr>
      </p:pic>
      <p:sp>
        <p:nvSpPr>
          <p:cNvPr id="7" name="コンテンツ プレースホルダ 4"/>
          <p:cNvSpPr txBox="1">
            <a:spLocks/>
          </p:cNvSpPr>
          <p:nvPr/>
        </p:nvSpPr>
        <p:spPr>
          <a:xfrm>
            <a:off x="4729655" y="1816100"/>
            <a:ext cx="6487619" cy="4051300"/>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kumimoji="1" lang="ja-JP" altLang="en-US" sz="4400" b="0" i="0" u="none" strike="noStrike" kern="1200" cap="none" spc="0" normalizeH="0" baseline="0" noProof="0" dirty="0" smtClean="0">
                <a:ln>
                  <a:noFill/>
                </a:ln>
                <a:effectLst/>
                <a:uLnTx/>
                <a:uFillTx/>
                <a:latin typeface="メイリオ" pitchFamily="50" charset="-128"/>
                <a:ea typeface="メイリオ" pitchFamily="50" charset="-128"/>
                <a:cs typeface="メイリオ" pitchFamily="50" charset="-128"/>
              </a:rPr>
              <a:t>・特に何も質問</a:t>
            </a:r>
            <a:r>
              <a:rPr lang="ja-JP" altLang="en-US" sz="4400" dirty="0" smtClean="0">
                <a:latin typeface="メイリオ" pitchFamily="50" charset="-128"/>
                <a:ea typeface="メイリオ" pitchFamily="50" charset="-128"/>
                <a:cs typeface="メイリオ" pitchFamily="50" charset="-128"/>
              </a:rPr>
              <a:t>されない</a:t>
            </a: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4400" b="0" i="0" u="none" strike="noStrike" kern="1200" cap="none" spc="0" normalizeH="0" baseline="0" noProof="0" dirty="0" smtClean="0">
              <a:ln>
                <a:noFill/>
              </a:ln>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lang="ja-JP" altLang="en-US" sz="4400" dirty="0" smtClean="0">
                <a:latin typeface="メイリオ" pitchFamily="50" charset="-128"/>
                <a:ea typeface="メイリオ" pitchFamily="50" charset="-128"/>
                <a:cs typeface="メイリオ" pitchFamily="50" charset="-128"/>
              </a:rPr>
              <a:t>・互いに不慣れで会話が成り立たない</a:t>
            </a: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ja-JP" altLang="en-US" sz="2000" b="0" i="0" u="none" strike="noStrike" kern="1200" cap="none" spc="0" normalizeH="0" baseline="0" noProof="0" dirty="0">
              <a:ln>
                <a:noFill/>
              </a:ln>
              <a:effectLst/>
              <a:uLnTx/>
              <a:uFillTx/>
              <a:latin typeface="メイリオ" pitchFamily="50" charset="-128"/>
              <a:ea typeface="メイリオ" pitchFamily="50" charset="-128"/>
              <a:cs typeface="メイリオ" pitchFamily="50" charset="-128"/>
            </a:endParaRPr>
          </a:p>
        </p:txBody>
      </p:sp>
      <p:sp>
        <p:nvSpPr>
          <p:cNvPr id="9" name="雲形吹き出し 8"/>
          <p:cNvSpPr/>
          <p:nvPr/>
        </p:nvSpPr>
        <p:spPr>
          <a:xfrm>
            <a:off x="4319752" y="1497724"/>
            <a:ext cx="6684579" cy="2601310"/>
          </a:xfrm>
          <a:prstGeom prst="cloudCallout">
            <a:avLst>
              <a:gd name="adj1" fmla="val -45833"/>
              <a:gd name="adj2" fmla="val 74015"/>
            </a:avLst>
          </a:prstGeom>
          <a:solidFill>
            <a:srgbClr val="CCECFF"/>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solidFill>
                  <a:schemeClr val="tx1"/>
                </a:solidFill>
                <a:latin typeface="メイリオ" pitchFamily="50" charset="-128"/>
                <a:ea typeface="メイリオ" pitchFamily="50" charset="-128"/>
                <a:cs typeface="メイリオ" pitchFamily="50" charset="-128"/>
              </a:rPr>
              <a:t>このままでは午後も</a:t>
            </a:r>
            <a:endParaRPr kumimoji="1" lang="en-US" altLang="ja-JP" sz="3200" dirty="0" smtClean="0">
              <a:solidFill>
                <a:schemeClr val="tx1"/>
              </a:solidFill>
              <a:latin typeface="メイリオ" pitchFamily="50" charset="-128"/>
              <a:ea typeface="メイリオ" pitchFamily="50" charset="-128"/>
              <a:cs typeface="メイリオ" pitchFamily="50" charset="-128"/>
            </a:endParaRPr>
          </a:p>
          <a:p>
            <a:pPr algn="ctr"/>
            <a:r>
              <a:rPr kumimoji="1" lang="ja-JP" altLang="en-US" sz="3200" dirty="0" smtClean="0">
                <a:solidFill>
                  <a:schemeClr val="tx1"/>
                </a:solidFill>
                <a:latin typeface="メイリオ" pitchFamily="50" charset="-128"/>
                <a:ea typeface="メイリオ" pitchFamily="50" charset="-128"/>
                <a:cs typeface="メイリオ" pitchFamily="50" charset="-128"/>
              </a:rPr>
              <a:t>同じことになりそう</a:t>
            </a:r>
            <a:r>
              <a:rPr kumimoji="1" lang="en-US" altLang="ja-JP" sz="3200" dirty="0" smtClean="0">
                <a:solidFill>
                  <a:schemeClr val="tx1"/>
                </a:solidFill>
                <a:latin typeface="メイリオ" pitchFamily="50" charset="-128"/>
                <a:ea typeface="メイリオ" pitchFamily="50" charset="-128"/>
                <a:cs typeface="メイリオ" pitchFamily="50" charset="-128"/>
              </a:rPr>
              <a:t>…</a:t>
            </a:r>
            <a:endParaRPr kumimoji="1" lang="ja-JP" altLang="en-US" sz="3200" dirty="0">
              <a:solidFill>
                <a:schemeClr val="tx1"/>
              </a:solidFill>
              <a:latin typeface="メイリオ" pitchFamily="50" charset="-128"/>
              <a:ea typeface="メイリオ" pitchFamily="50" charset="-128"/>
              <a:cs typeface="メイリオ" pitchFamily="50" charset="-128"/>
            </a:endParaRPr>
          </a:p>
        </p:txBody>
      </p:sp>
      <p:sp>
        <p:nvSpPr>
          <p:cNvPr id="10" name="正方形/長方形 9"/>
          <p:cNvSpPr/>
          <p:nvPr/>
        </p:nvSpPr>
        <p:spPr>
          <a:xfrm>
            <a:off x="11381866" y="6271313"/>
            <a:ext cx="495649"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21</a:t>
            </a: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初めての操作説明・登録支援</a:t>
            </a:r>
            <a:r>
              <a:rPr lang="ja-JP" altLang="en-US" sz="4000" dirty="0" smtClean="0"/>
              <a:t/>
            </a:r>
            <a:br>
              <a:rPr lang="ja-JP" altLang="en-US" sz="4000" dirty="0" smtClean="0"/>
            </a:b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コンテンツ プレースホルダ 4"/>
          <p:cNvSpPr>
            <a:spLocks noGrp="1"/>
          </p:cNvSpPr>
          <p:nvPr>
            <p:ph idx="1"/>
          </p:nvPr>
        </p:nvSpPr>
        <p:spPr>
          <a:xfrm>
            <a:off x="974944" y="2168211"/>
            <a:ext cx="10058400" cy="4051300"/>
          </a:xfrm>
        </p:spPr>
        <p:txBody>
          <a:bodyPr>
            <a:normAutofit/>
          </a:bodyPr>
          <a:lstStyle/>
          <a:p>
            <a:pPr>
              <a:buNone/>
            </a:pPr>
            <a:endParaRPr kumimoji="1" lang="en-US" altLang="ja-JP" sz="4400" dirty="0" smtClean="0">
              <a:latin typeface="メイリオ" pitchFamily="50" charset="-128"/>
              <a:ea typeface="メイリオ" pitchFamily="50" charset="-128"/>
              <a:cs typeface="メイリオ" pitchFamily="50" charset="-128"/>
            </a:endParaRPr>
          </a:p>
          <a:p>
            <a:pPr algn="ctr">
              <a:buNone/>
            </a:pPr>
            <a:r>
              <a:rPr kumimoji="1" lang="ja-JP" altLang="en-US" sz="8800" dirty="0" smtClean="0">
                <a:solidFill>
                  <a:srgbClr val="FF0000"/>
                </a:solidFill>
                <a:latin typeface="メイリオ" pitchFamily="50" charset="-128"/>
                <a:ea typeface="メイリオ" pitchFamily="50" charset="-128"/>
                <a:cs typeface="メイリオ" pitchFamily="50" charset="-128"/>
              </a:rPr>
              <a:t>トラブル発生！！</a:t>
            </a:r>
            <a:endParaRPr kumimoji="1" lang="ja-JP" altLang="en-US" sz="8800" dirty="0">
              <a:solidFill>
                <a:srgbClr val="FF0000"/>
              </a:solidFill>
              <a:latin typeface="メイリオ" pitchFamily="50" charset="-128"/>
              <a:ea typeface="メイリオ" pitchFamily="50" charset="-128"/>
              <a:cs typeface="メイリオ" pitchFamily="50" charset="-128"/>
            </a:endParaRPr>
          </a:p>
        </p:txBody>
      </p:sp>
      <p:sp>
        <p:nvSpPr>
          <p:cNvPr id="8" name="コンテンツ プレースホルダ 4"/>
          <p:cNvSpPr txBox="1">
            <a:spLocks/>
          </p:cNvSpPr>
          <p:nvPr/>
        </p:nvSpPr>
        <p:spPr>
          <a:xfrm>
            <a:off x="801523" y="1616403"/>
            <a:ext cx="10058400" cy="4051300"/>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ja-JP" altLang="en-US" sz="20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5" name="正方形/長方形 4"/>
          <p:cNvSpPr/>
          <p:nvPr/>
        </p:nvSpPr>
        <p:spPr>
          <a:xfrm>
            <a:off x="11381867" y="6271313"/>
            <a:ext cx="495649" cy="646331"/>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22</a:t>
            </a:r>
          </a:p>
          <a:p>
            <a:pPr algn="ctr"/>
            <a:endParaRPr lang="en-US" altLang="ja-JP" b="1" dirty="0" smtClean="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9" y="329649"/>
            <a:ext cx="1955985" cy="762277"/>
          </a:xfrm>
        </p:spPr>
        <p:txBody>
          <a:bodyPr>
            <a:normAutofit/>
          </a:bodyPr>
          <a:lstStyle/>
          <a:p>
            <a:r>
              <a:rPr kumimoji="1"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目次</a:t>
            </a:r>
            <a:endParaRPr kumimoji="1" lang="ja-JP" altLang="en-US"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1069848" y="1208868"/>
            <a:ext cx="10058400" cy="5215039"/>
          </a:xfrm>
        </p:spPr>
        <p:txBody>
          <a:bodyPr>
            <a:normAutofit lnSpcReduction="10000"/>
          </a:bodyPr>
          <a:lstStyle/>
          <a:p>
            <a:pPr marL="0" indent="0">
              <a:buNone/>
            </a:pPr>
            <a:r>
              <a:rPr lang="en-US" altLang="ja-JP" sz="4400" b="1"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4400" b="1"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　入社～現在</a:t>
            </a:r>
            <a:endParaRPr lang="en-US" altLang="ja-JP" sz="4400" b="1"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a:p>
            <a:pPr marL="742950" indent="-742950">
              <a:buAutoNum type="arabicPeriod"/>
            </a:pP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4400" b="1"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400" b="1" dirty="0">
                <a:latin typeface="メイリオ" panose="020B0604030504040204" pitchFamily="50" charset="-128"/>
                <a:ea typeface="メイリオ" panose="020B0604030504040204" pitchFamily="50" charset="-128"/>
                <a:cs typeface="メイリオ" panose="020B0604030504040204" pitchFamily="50" charset="-128"/>
              </a:rPr>
              <a:t>　課配属後の実績・成果</a:t>
            </a: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4400" b="1"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4400" b="1" dirty="0">
                <a:latin typeface="メイリオ" panose="020B0604030504040204" pitchFamily="50" charset="-128"/>
                <a:ea typeface="メイリオ" panose="020B0604030504040204" pitchFamily="50" charset="-128"/>
                <a:cs typeface="メイリオ" panose="020B0604030504040204" pitchFamily="50" charset="-128"/>
              </a:rPr>
              <a:t>　現状の課題と今後の目標</a:t>
            </a: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4400" b="1"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4400" b="1" dirty="0">
                <a:latin typeface="メイリオ" panose="020B0604030504040204" pitchFamily="50" charset="-128"/>
                <a:ea typeface="メイリオ" panose="020B0604030504040204" pitchFamily="50" charset="-128"/>
                <a:cs typeface="メイリオ" panose="020B0604030504040204" pitchFamily="50" charset="-128"/>
              </a:rPr>
              <a:t>　まとめ</a:t>
            </a: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dirty="0"/>
          </a:p>
        </p:txBody>
      </p:sp>
      <p:sp>
        <p:nvSpPr>
          <p:cNvPr id="4" name="正方形/長方形 3"/>
          <p:cNvSpPr/>
          <p:nvPr/>
        </p:nvSpPr>
        <p:spPr>
          <a:xfrm>
            <a:off x="11459617" y="6271313"/>
            <a:ext cx="340158"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2</a:t>
            </a:r>
            <a:endParaRPr lang="ja-JP" altLang="en-US" b="1" dirty="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5506918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初めての操作説明・登録支援</a:t>
            </a:r>
            <a:r>
              <a:rPr lang="ja-JP" altLang="en-US" sz="4000" dirty="0" smtClean="0"/>
              <a:t/>
            </a:r>
            <a:br>
              <a:rPr lang="ja-JP" altLang="en-US" sz="4000" dirty="0" smtClean="0"/>
            </a:b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コンテンツ プレースホルダ 4"/>
          <p:cNvSpPr>
            <a:spLocks noGrp="1"/>
          </p:cNvSpPr>
          <p:nvPr>
            <p:ph idx="1"/>
          </p:nvPr>
        </p:nvSpPr>
        <p:spPr>
          <a:xfrm>
            <a:off x="974944" y="2168211"/>
            <a:ext cx="10058400" cy="4051300"/>
          </a:xfrm>
        </p:spPr>
        <p:txBody>
          <a:bodyPr>
            <a:normAutofit/>
          </a:bodyPr>
          <a:lstStyle/>
          <a:p>
            <a:pPr>
              <a:buNone/>
            </a:pPr>
            <a:endParaRPr kumimoji="1" lang="en-US" altLang="ja-JP" sz="4400" dirty="0" smtClean="0">
              <a:latin typeface="メイリオ" pitchFamily="50" charset="-128"/>
              <a:ea typeface="メイリオ" pitchFamily="50" charset="-128"/>
              <a:cs typeface="メイリオ" pitchFamily="50" charset="-128"/>
            </a:endParaRPr>
          </a:p>
          <a:p>
            <a:pPr algn="ctr">
              <a:buNone/>
            </a:pPr>
            <a:r>
              <a:rPr kumimoji="1" lang="ja-JP" altLang="en-US" sz="8800" dirty="0" smtClean="0">
                <a:solidFill>
                  <a:srgbClr val="FF0000"/>
                </a:solidFill>
                <a:latin typeface="メイリオ" pitchFamily="50" charset="-128"/>
                <a:ea typeface="メイリオ" pitchFamily="50" charset="-128"/>
                <a:cs typeface="メイリオ" pitchFamily="50" charset="-128"/>
              </a:rPr>
              <a:t>トラブル発生！！</a:t>
            </a:r>
            <a:endParaRPr kumimoji="1" lang="ja-JP" altLang="en-US" sz="8800" dirty="0">
              <a:solidFill>
                <a:srgbClr val="FF0000"/>
              </a:solidFill>
              <a:latin typeface="メイリオ" pitchFamily="50" charset="-128"/>
              <a:ea typeface="メイリオ" pitchFamily="50" charset="-128"/>
              <a:cs typeface="メイリオ" pitchFamily="50" charset="-128"/>
            </a:endParaRPr>
          </a:p>
        </p:txBody>
      </p:sp>
      <p:sp>
        <p:nvSpPr>
          <p:cNvPr id="8" name="コンテンツ プレースホルダ 4"/>
          <p:cNvSpPr txBox="1">
            <a:spLocks/>
          </p:cNvSpPr>
          <p:nvPr/>
        </p:nvSpPr>
        <p:spPr>
          <a:xfrm>
            <a:off x="801523" y="1616403"/>
            <a:ext cx="10058400" cy="4051300"/>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ja-JP" altLang="en-US" sz="20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5" name="爆発 2 4"/>
          <p:cNvSpPr/>
          <p:nvPr/>
        </p:nvSpPr>
        <p:spPr>
          <a:xfrm>
            <a:off x="2412124" y="1765738"/>
            <a:ext cx="8560676" cy="4362255"/>
          </a:xfrm>
          <a:prstGeom prst="irregularSeal2">
            <a:avLst/>
          </a:prstGeom>
          <a:solidFill>
            <a:schemeClr val="accent3">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b="1" dirty="0" smtClean="0">
                <a:solidFill>
                  <a:schemeClr val="tx1"/>
                </a:solidFill>
                <a:latin typeface="メイリオ" pitchFamily="50" charset="-128"/>
                <a:ea typeface="メイリオ" pitchFamily="50" charset="-128"/>
                <a:cs typeface="メイリオ" pitchFamily="50" charset="-128"/>
              </a:rPr>
              <a:t>職員様と</a:t>
            </a:r>
            <a:r>
              <a:rPr kumimoji="1" lang="en-US" altLang="ja-JP" sz="3600" b="1" dirty="0" smtClean="0">
                <a:solidFill>
                  <a:schemeClr val="tx1"/>
                </a:solidFill>
                <a:latin typeface="メイリオ" pitchFamily="50" charset="-128"/>
                <a:ea typeface="メイリオ" pitchFamily="50" charset="-128"/>
                <a:cs typeface="メイリオ" pitchFamily="50" charset="-128"/>
              </a:rPr>
              <a:t>1</a:t>
            </a:r>
            <a:r>
              <a:rPr kumimoji="1" lang="ja-JP" altLang="en-US" sz="3600" b="1" dirty="0" smtClean="0">
                <a:solidFill>
                  <a:schemeClr val="tx1"/>
                </a:solidFill>
                <a:latin typeface="メイリオ" pitchFamily="50" charset="-128"/>
                <a:ea typeface="メイリオ" pitchFamily="50" charset="-128"/>
                <a:cs typeface="メイリオ" pitchFamily="50" charset="-128"/>
              </a:rPr>
              <a:t>対</a:t>
            </a:r>
            <a:r>
              <a:rPr kumimoji="1" lang="en-US" altLang="ja-JP" sz="3600" b="1" dirty="0" smtClean="0">
                <a:solidFill>
                  <a:schemeClr val="tx1"/>
                </a:solidFill>
                <a:latin typeface="メイリオ" pitchFamily="50" charset="-128"/>
                <a:ea typeface="メイリオ" pitchFamily="50" charset="-128"/>
                <a:cs typeface="メイリオ" pitchFamily="50" charset="-128"/>
              </a:rPr>
              <a:t>1</a:t>
            </a:r>
            <a:r>
              <a:rPr kumimoji="1" lang="ja-JP" altLang="en-US" sz="3600" b="1" dirty="0" smtClean="0">
                <a:solidFill>
                  <a:schemeClr val="tx1"/>
                </a:solidFill>
                <a:latin typeface="メイリオ" pitchFamily="50" charset="-128"/>
                <a:ea typeface="メイリオ" pitchFamily="50" charset="-128"/>
                <a:cs typeface="メイリオ" pitchFamily="50" charset="-128"/>
              </a:rPr>
              <a:t>で進めることに！</a:t>
            </a:r>
            <a:endParaRPr kumimoji="1" lang="ja-JP" altLang="en-US" sz="3600" b="1" dirty="0">
              <a:solidFill>
                <a:schemeClr val="tx1"/>
              </a:solidFill>
              <a:latin typeface="メイリオ" pitchFamily="50" charset="-128"/>
              <a:ea typeface="メイリオ" pitchFamily="50" charset="-128"/>
              <a:cs typeface="メイリオ" pitchFamily="50" charset="-128"/>
            </a:endParaRPr>
          </a:p>
        </p:txBody>
      </p:sp>
      <p:sp>
        <p:nvSpPr>
          <p:cNvPr id="7" name="正方形/長方形 6"/>
          <p:cNvSpPr/>
          <p:nvPr/>
        </p:nvSpPr>
        <p:spPr>
          <a:xfrm>
            <a:off x="11381867" y="6271313"/>
            <a:ext cx="495649" cy="646331"/>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22</a:t>
            </a:r>
          </a:p>
          <a:p>
            <a:pPr algn="ctr"/>
            <a:endParaRPr lang="en-US" altLang="ja-JP" b="1" dirty="0" smtClean="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初めての操作説明・登録支援</a:t>
            </a:r>
            <a:r>
              <a:rPr lang="ja-JP" altLang="en-US" sz="4000" dirty="0" smtClean="0"/>
              <a:t/>
            </a:r>
            <a:br>
              <a:rPr lang="ja-JP" altLang="en-US" sz="4000" dirty="0" smtClean="0"/>
            </a:b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コンテンツ プレースホルダ 4"/>
          <p:cNvSpPr txBox="1">
            <a:spLocks/>
          </p:cNvSpPr>
          <p:nvPr/>
        </p:nvSpPr>
        <p:spPr>
          <a:xfrm>
            <a:off x="801523" y="1616403"/>
            <a:ext cx="10058400" cy="4051300"/>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ja-JP" altLang="en-US" sz="20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7" name="円/楕円 6"/>
          <p:cNvSpPr/>
          <p:nvPr/>
        </p:nvSpPr>
        <p:spPr>
          <a:xfrm>
            <a:off x="819806" y="1623848"/>
            <a:ext cx="2711669" cy="1560786"/>
          </a:xfrm>
          <a:prstGeom prst="ellipse">
            <a:avLst/>
          </a:prstGeom>
          <a:solidFill>
            <a:srgbClr val="CCECFF"/>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b="1" dirty="0" smtClean="0">
                <a:ln>
                  <a:solidFill>
                    <a:schemeClr val="tx1"/>
                  </a:solidFill>
                </a:ln>
                <a:solidFill>
                  <a:schemeClr val="tx1"/>
                </a:solidFill>
                <a:latin typeface="メイリオ" pitchFamily="50" charset="-128"/>
                <a:ea typeface="メイリオ" pitchFamily="50" charset="-128"/>
                <a:cs typeface="メイリオ" pitchFamily="50" charset="-128"/>
              </a:rPr>
              <a:t>不安</a:t>
            </a:r>
            <a:endParaRPr kumimoji="1" lang="ja-JP" altLang="en-US" sz="5400" b="1" dirty="0">
              <a:ln>
                <a:solidFill>
                  <a:schemeClr val="tx1"/>
                </a:solidFill>
              </a:ln>
              <a:solidFill>
                <a:schemeClr val="tx1"/>
              </a:solidFill>
              <a:latin typeface="メイリオ" pitchFamily="50" charset="-128"/>
              <a:ea typeface="メイリオ" pitchFamily="50" charset="-128"/>
              <a:cs typeface="メイリオ" pitchFamily="50" charset="-128"/>
            </a:endParaRPr>
          </a:p>
        </p:txBody>
      </p:sp>
      <p:sp>
        <p:nvSpPr>
          <p:cNvPr id="9" name="円/楕円 8"/>
          <p:cNvSpPr/>
          <p:nvPr/>
        </p:nvSpPr>
        <p:spPr>
          <a:xfrm>
            <a:off x="6905297" y="2475186"/>
            <a:ext cx="2758965" cy="1797269"/>
          </a:xfrm>
          <a:prstGeom prst="ellipse">
            <a:avLst/>
          </a:prstGeom>
          <a:solidFill>
            <a:srgbClr val="FFFFCC"/>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5400" b="1" dirty="0" smtClean="0">
                <a:ln>
                  <a:solidFill>
                    <a:schemeClr val="tx1"/>
                  </a:solidFill>
                </a:ln>
                <a:solidFill>
                  <a:schemeClr val="tx1"/>
                </a:solidFill>
                <a:latin typeface="メイリオ" pitchFamily="50" charset="-128"/>
                <a:ea typeface="メイリオ" pitchFamily="50" charset="-128"/>
                <a:cs typeface="メイリオ" pitchFamily="50" charset="-128"/>
              </a:rPr>
              <a:t>焦り</a:t>
            </a:r>
            <a:endParaRPr kumimoji="1" lang="ja-JP" altLang="en-US" sz="5400" dirty="0"/>
          </a:p>
        </p:txBody>
      </p:sp>
      <p:pic>
        <p:nvPicPr>
          <p:cNvPr id="10" name="図 9"/>
          <p:cNvPicPr>
            <a:picLocks noChangeAspect="1"/>
          </p:cNvPicPr>
          <p:nvPr/>
        </p:nvPicPr>
        <p:blipFill rotWithShape="1">
          <a:blip r:embed="rId3" cstate="print">
            <a:extLst>
              <a:ext uri="{28A0092B-C50C-407E-A947-70E740481C1C}">
                <a14:useLocalDpi xmlns="" xmlns:a14="http://schemas.microsoft.com/office/drawing/2010/main" val="0"/>
              </a:ext>
            </a:extLst>
          </a:blip>
          <a:srcRect l="20688" r="24401"/>
          <a:stretch/>
        </p:blipFill>
        <p:spPr>
          <a:xfrm>
            <a:off x="4679112" y="1923394"/>
            <a:ext cx="2052967" cy="3738694"/>
          </a:xfrm>
          <a:prstGeom prst="rect">
            <a:avLst/>
          </a:prstGeom>
        </p:spPr>
      </p:pic>
      <p:sp>
        <p:nvSpPr>
          <p:cNvPr id="11" name="円/楕円 10"/>
          <p:cNvSpPr/>
          <p:nvPr/>
        </p:nvSpPr>
        <p:spPr>
          <a:xfrm>
            <a:off x="2170385" y="4251434"/>
            <a:ext cx="2711669" cy="1560786"/>
          </a:xfrm>
          <a:prstGeom prst="ellipse">
            <a:avLst/>
          </a:prstGeom>
          <a:solidFill>
            <a:srgbClr val="FFCC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b="1" dirty="0" smtClean="0">
                <a:ln>
                  <a:solidFill>
                    <a:schemeClr val="tx1"/>
                  </a:solidFill>
                </a:ln>
                <a:solidFill>
                  <a:schemeClr val="tx1"/>
                </a:solidFill>
                <a:latin typeface="メイリオ" pitchFamily="50" charset="-128"/>
                <a:ea typeface="メイリオ" pitchFamily="50" charset="-128"/>
                <a:cs typeface="メイリオ" pitchFamily="50" charset="-128"/>
              </a:rPr>
              <a:t>緊張</a:t>
            </a:r>
            <a:endParaRPr kumimoji="1" lang="ja-JP" altLang="en-US" sz="5400" b="1" dirty="0">
              <a:ln>
                <a:solidFill>
                  <a:schemeClr val="tx1"/>
                </a:solidFill>
              </a:ln>
              <a:solidFill>
                <a:schemeClr val="tx1"/>
              </a:solidFill>
              <a:latin typeface="メイリオ" pitchFamily="50" charset="-128"/>
              <a:ea typeface="メイリオ" pitchFamily="50" charset="-128"/>
              <a:cs typeface="メイリオ" pitchFamily="50" charset="-128"/>
            </a:endParaRPr>
          </a:p>
        </p:txBody>
      </p:sp>
      <p:sp>
        <p:nvSpPr>
          <p:cNvPr id="12" name="正方形/長方形 11"/>
          <p:cNvSpPr/>
          <p:nvPr/>
        </p:nvSpPr>
        <p:spPr>
          <a:xfrm>
            <a:off x="11381866" y="6271313"/>
            <a:ext cx="495650" cy="646331"/>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23</a:t>
            </a:r>
          </a:p>
          <a:p>
            <a:pPr algn="ctr"/>
            <a:endParaRPr lang="en-US" altLang="ja-JP" b="1" dirty="0" smtClean="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29195"/>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初めての操作説明・登録支援</a:t>
            </a:r>
            <a:r>
              <a:rPr lang="ja-JP" altLang="en-US" sz="4000" dirty="0" smtClean="0"/>
              <a:t/>
            </a:r>
            <a:br>
              <a:rPr lang="ja-JP" altLang="en-US" sz="4000" dirty="0" smtClean="0"/>
            </a:b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コンテンツ プレースホルダ 4"/>
          <p:cNvSpPr txBox="1">
            <a:spLocks/>
          </p:cNvSpPr>
          <p:nvPr/>
        </p:nvSpPr>
        <p:spPr>
          <a:xfrm>
            <a:off x="801523" y="1616403"/>
            <a:ext cx="10058400" cy="4051300"/>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ja-JP" altLang="en-US" sz="20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pic>
        <p:nvPicPr>
          <p:cNvPr id="11" name="Picture 2" descr="C:\Users\y.kakutani\Downloads\l_266.png"/>
          <p:cNvPicPr>
            <a:picLocks noGrp="1" noChangeAspect="1" noChangeArrowheads="1"/>
          </p:cNvPicPr>
          <p:nvPr>
            <p:ph idx="1"/>
          </p:nvPr>
        </p:nvPicPr>
        <p:blipFill>
          <a:blip r:embed="rId3" cstate="print"/>
          <a:srcRect/>
          <a:stretch>
            <a:fillRect/>
          </a:stretch>
        </p:blipFill>
        <p:spPr bwMode="auto">
          <a:xfrm>
            <a:off x="819805" y="3099500"/>
            <a:ext cx="4288223" cy="3001756"/>
          </a:xfrm>
          <a:prstGeom prst="rect">
            <a:avLst/>
          </a:prstGeom>
          <a:noFill/>
        </p:spPr>
      </p:pic>
      <p:sp>
        <p:nvSpPr>
          <p:cNvPr id="12" name="円形吹き出し 11"/>
          <p:cNvSpPr/>
          <p:nvPr/>
        </p:nvSpPr>
        <p:spPr>
          <a:xfrm>
            <a:off x="4619297" y="1481958"/>
            <a:ext cx="6022428" cy="2301766"/>
          </a:xfrm>
          <a:prstGeom prst="wedgeEllipseCallout">
            <a:avLst>
              <a:gd name="adj1" fmla="val -38377"/>
              <a:gd name="adj2" fmla="val 76182"/>
            </a:avLst>
          </a:prstGeom>
          <a:solidFill>
            <a:srgbClr val="CCECFF"/>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solidFill>
                  <a:schemeClr val="tx1"/>
                </a:solidFill>
                <a:latin typeface="メイリオ" pitchFamily="50" charset="-128"/>
                <a:ea typeface="メイリオ" pitchFamily="50" charset="-128"/>
                <a:cs typeface="メイリオ" pitchFamily="50" charset="-128"/>
              </a:rPr>
              <a:t>何かわからないことはありますか？</a:t>
            </a:r>
            <a:endParaRPr kumimoji="1" lang="ja-JP" altLang="en-US" sz="3200" dirty="0">
              <a:solidFill>
                <a:schemeClr val="tx1"/>
              </a:solidFill>
              <a:latin typeface="メイリオ" pitchFamily="50" charset="-128"/>
              <a:ea typeface="メイリオ" pitchFamily="50" charset="-128"/>
              <a:cs typeface="メイリオ" pitchFamily="50" charset="-128"/>
            </a:endParaRPr>
          </a:p>
        </p:txBody>
      </p:sp>
      <p:sp>
        <p:nvSpPr>
          <p:cNvPr id="6" name="正方形/長方形 5"/>
          <p:cNvSpPr/>
          <p:nvPr/>
        </p:nvSpPr>
        <p:spPr>
          <a:xfrm>
            <a:off x="11381866" y="6271313"/>
            <a:ext cx="495650" cy="646331"/>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24</a:t>
            </a:r>
          </a:p>
          <a:p>
            <a:pPr algn="ctr"/>
            <a:endParaRPr lang="en-US" altLang="ja-JP" b="1" dirty="0" smtClean="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29195"/>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初めての操作説明・登録支援</a:t>
            </a:r>
            <a:r>
              <a:rPr lang="ja-JP" altLang="en-US" sz="4000" dirty="0" smtClean="0"/>
              <a:t/>
            </a:r>
            <a:br>
              <a:rPr lang="ja-JP" altLang="en-US" sz="4000" dirty="0" smtClean="0"/>
            </a:b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コンテンツ プレースホルダ 4"/>
          <p:cNvSpPr txBox="1">
            <a:spLocks/>
          </p:cNvSpPr>
          <p:nvPr/>
        </p:nvSpPr>
        <p:spPr>
          <a:xfrm>
            <a:off x="801523" y="1616403"/>
            <a:ext cx="10058400" cy="4051300"/>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ja-JP" altLang="en-US" sz="20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pic>
        <p:nvPicPr>
          <p:cNvPr id="11" name="Picture 2" descr="C:\Users\y.kakutani\Downloads\l_266.png"/>
          <p:cNvPicPr>
            <a:picLocks noGrp="1" noChangeAspect="1" noChangeArrowheads="1"/>
          </p:cNvPicPr>
          <p:nvPr>
            <p:ph idx="1"/>
          </p:nvPr>
        </p:nvPicPr>
        <p:blipFill>
          <a:blip r:embed="rId3" cstate="print"/>
          <a:srcRect/>
          <a:stretch>
            <a:fillRect/>
          </a:stretch>
        </p:blipFill>
        <p:spPr bwMode="auto">
          <a:xfrm>
            <a:off x="819805" y="3099500"/>
            <a:ext cx="4288223" cy="3001756"/>
          </a:xfrm>
          <a:prstGeom prst="rect">
            <a:avLst/>
          </a:prstGeom>
          <a:noFill/>
        </p:spPr>
      </p:pic>
      <p:sp>
        <p:nvSpPr>
          <p:cNvPr id="12" name="円形吹き出し 11"/>
          <p:cNvSpPr/>
          <p:nvPr/>
        </p:nvSpPr>
        <p:spPr>
          <a:xfrm>
            <a:off x="4619297" y="1481958"/>
            <a:ext cx="6022428" cy="2301766"/>
          </a:xfrm>
          <a:prstGeom prst="wedgeEllipseCallout">
            <a:avLst>
              <a:gd name="adj1" fmla="val -38377"/>
              <a:gd name="adj2" fmla="val 76182"/>
            </a:avLst>
          </a:prstGeom>
          <a:solidFill>
            <a:srgbClr val="CCECFF"/>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solidFill>
                  <a:schemeClr val="tx1"/>
                </a:solidFill>
                <a:latin typeface="メイリオ" pitchFamily="50" charset="-128"/>
                <a:ea typeface="メイリオ" pitchFamily="50" charset="-128"/>
                <a:cs typeface="メイリオ" pitchFamily="50" charset="-128"/>
              </a:rPr>
              <a:t>何かわからないことはありますか？</a:t>
            </a:r>
            <a:endParaRPr kumimoji="1" lang="ja-JP" altLang="en-US" sz="3200" dirty="0">
              <a:solidFill>
                <a:schemeClr val="tx1"/>
              </a:solidFill>
              <a:latin typeface="メイリオ" pitchFamily="50" charset="-128"/>
              <a:ea typeface="メイリオ" pitchFamily="50" charset="-128"/>
              <a:cs typeface="メイリオ" pitchFamily="50" charset="-128"/>
            </a:endParaRPr>
          </a:p>
        </p:txBody>
      </p:sp>
      <p:sp>
        <p:nvSpPr>
          <p:cNvPr id="6" name="正方形/長方形 5"/>
          <p:cNvSpPr/>
          <p:nvPr/>
        </p:nvSpPr>
        <p:spPr>
          <a:xfrm>
            <a:off x="1008993" y="2396358"/>
            <a:ext cx="10137228" cy="2317531"/>
          </a:xfrm>
          <a:prstGeom prst="rect">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t>Ji</a:t>
            </a:r>
            <a:r>
              <a:rPr lang="ja-JP" altLang="en-US" sz="6600" b="1" dirty="0" smtClean="0">
                <a:solidFill>
                  <a:srgbClr val="FF0000"/>
                </a:solidFill>
                <a:latin typeface="メイリオ" pitchFamily="50" charset="-128"/>
                <a:ea typeface="メイリオ" pitchFamily="50" charset="-128"/>
                <a:cs typeface="メイリオ" pitchFamily="50" charset="-128"/>
              </a:rPr>
              <a:t>無事全てに回答！！</a:t>
            </a:r>
            <a:endParaRPr lang="en-US" altLang="ja-JP" sz="6600" b="1" dirty="0" smtClean="0">
              <a:solidFill>
                <a:srgbClr val="FF0000"/>
              </a:solidFill>
              <a:latin typeface="メイリオ" pitchFamily="50" charset="-128"/>
              <a:ea typeface="メイリオ" pitchFamily="50" charset="-128"/>
              <a:cs typeface="メイリオ" pitchFamily="50" charset="-128"/>
            </a:endParaRPr>
          </a:p>
          <a:p>
            <a:pPr algn="ctr"/>
            <a:endParaRPr kumimoji="1" lang="ja-JP" altLang="en-US" dirty="0"/>
          </a:p>
        </p:txBody>
      </p:sp>
      <p:sp>
        <p:nvSpPr>
          <p:cNvPr id="7" name="正方形/長方形 6"/>
          <p:cNvSpPr/>
          <p:nvPr/>
        </p:nvSpPr>
        <p:spPr>
          <a:xfrm>
            <a:off x="11381866" y="6271313"/>
            <a:ext cx="495650" cy="646331"/>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24</a:t>
            </a:r>
          </a:p>
          <a:p>
            <a:pPr algn="ctr"/>
            <a:endParaRPr lang="en-US" altLang="ja-JP" b="1" dirty="0" smtClean="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2-4.</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気付き・変化</a:t>
            </a:r>
            <a:r>
              <a:rPr lang="ja-JP" altLang="en-US" sz="4000" dirty="0" smtClean="0"/>
              <a:t/>
            </a:r>
            <a:br>
              <a:rPr lang="ja-JP" altLang="en-US" sz="4000" dirty="0" smtClean="0"/>
            </a:b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コンテンツ プレースホルダ 4"/>
          <p:cNvSpPr>
            <a:spLocks noGrp="1"/>
          </p:cNvSpPr>
          <p:nvPr>
            <p:ph idx="1"/>
          </p:nvPr>
        </p:nvSpPr>
        <p:spPr>
          <a:xfrm>
            <a:off x="974944" y="1679465"/>
            <a:ext cx="10058400" cy="4051300"/>
          </a:xfrm>
        </p:spPr>
        <p:txBody>
          <a:bodyPr>
            <a:normAutofit/>
          </a:bodyPr>
          <a:lstStyle/>
          <a:p>
            <a:pPr>
              <a:buNone/>
            </a:pPr>
            <a:endParaRPr kumimoji="1" lang="en-US" altLang="ja-JP" sz="4400" dirty="0" smtClean="0">
              <a:latin typeface="メイリオ" pitchFamily="50" charset="-128"/>
              <a:ea typeface="メイリオ" pitchFamily="50" charset="-128"/>
              <a:cs typeface="メイリオ" pitchFamily="50" charset="-128"/>
            </a:endParaRPr>
          </a:p>
          <a:p>
            <a:pPr>
              <a:buNone/>
            </a:pPr>
            <a:endParaRPr kumimoji="1" lang="ja-JP" altLang="en-US" dirty="0">
              <a:latin typeface="メイリオ" pitchFamily="50" charset="-128"/>
              <a:ea typeface="メイリオ" pitchFamily="50" charset="-128"/>
              <a:cs typeface="メイリオ" pitchFamily="50" charset="-128"/>
            </a:endParaRPr>
          </a:p>
        </p:txBody>
      </p:sp>
      <p:sp>
        <p:nvSpPr>
          <p:cNvPr id="8" name="コンテンツ プレースホルダ 4"/>
          <p:cNvSpPr txBox="1">
            <a:spLocks/>
          </p:cNvSpPr>
          <p:nvPr/>
        </p:nvSpPr>
        <p:spPr>
          <a:xfrm>
            <a:off x="1006475" y="1663700"/>
            <a:ext cx="10058400" cy="4051300"/>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ja-JP" altLang="en-US" sz="20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9" name="コンテンツ プレースホルダ 4"/>
          <p:cNvSpPr txBox="1">
            <a:spLocks/>
          </p:cNvSpPr>
          <p:nvPr/>
        </p:nvSpPr>
        <p:spPr>
          <a:xfrm>
            <a:off x="974944" y="1963253"/>
            <a:ext cx="10058400" cy="4051300"/>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kumimoji="1" lang="ja-JP" altLang="en-US"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rPr>
              <a:t>①　お客様を意識するように</a:t>
            </a: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kumimoji="1" lang="ja-JP" altLang="en-US"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rPr>
              <a:t>②　「なぜ」を考える</a:t>
            </a: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kumimoji="1" lang="ja-JP" altLang="en-US"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rPr>
              <a:t>③　社会人としての責任感</a:t>
            </a:r>
            <a:endParaRPr kumimoji="1" lang="en-US" altLang="ja-JP" sz="44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lang="en-US" altLang="ja-JP" sz="4400" dirty="0" smtClean="0">
              <a:latin typeface="メイリオ" pitchFamily="50" charset="-128"/>
              <a:ea typeface="メイリオ" pitchFamily="50" charset="-128"/>
              <a:cs typeface="メイリオ" pitchFamily="50" charset="-128"/>
            </a:endParaRPr>
          </a:p>
        </p:txBody>
      </p:sp>
      <p:sp>
        <p:nvSpPr>
          <p:cNvPr id="7" name="正方形/長方形 6"/>
          <p:cNvSpPr/>
          <p:nvPr/>
        </p:nvSpPr>
        <p:spPr>
          <a:xfrm>
            <a:off x="11381866" y="6271313"/>
            <a:ext cx="495650" cy="646331"/>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25</a:t>
            </a:r>
          </a:p>
          <a:p>
            <a:pPr algn="ctr"/>
            <a:endParaRPr lang="en-US" altLang="ja-JP" b="1" dirty="0" smtClean="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9" y="329649"/>
            <a:ext cx="1955985" cy="762277"/>
          </a:xfrm>
        </p:spPr>
        <p:txBody>
          <a:bodyPr>
            <a:normAutofit/>
          </a:bodyPr>
          <a:lstStyle/>
          <a:p>
            <a:r>
              <a:rPr kumimoji="1"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目次</a:t>
            </a:r>
            <a:endParaRPr kumimoji="1" lang="ja-JP" altLang="en-US"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1069848" y="1208868"/>
            <a:ext cx="10058400" cy="5215039"/>
          </a:xfrm>
        </p:spPr>
        <p:txBody>
          <a:bodyPr>
            <a:normAutofit lnSpcReduction="10000"/>
          </a:bodyPr>
          <a:lstStyle/>
          <a:p>
            <a:pPr marL="0" indent="0">
              <a:buNone/>
            </a:pPr>
            <a:r>
              <a:rPr lang="en-US" altLang="ja-JP" sz="4400" b="1"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4400" b="1" dirty="0">
                <a:latin typeface="メイリオ" panose="020B0604030504040204" pitchFamily="50" charset="-128"/>
                <a:ea typeface="メイリオ" panose="020B0604030504040204" pitchFamily="50" charset="-128"/>
                <a:cs typeface="メイリオ" panose="020B0604030504040204" pitchFamily="50" charset="-128"/>
              </a:rPr>
              <a:t>　入社～現在</a:t>
            </a: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742950" indent="-742950">
              <a:buAutoNum type="arabicPeriod"/>
            </a:pP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4400" b="1"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400" b="1" dirty="0">
                <a:latin typeface="メイリオ" panose="020B0604030504040204" pitchFamily="50" charset="-128"/>
                <a:ea typeface="メイリオ" panose="020B0604030504040204" pitchFamily="50" charset="-128"/>
                <a:cs typeface="メイリオ" panose="020B0604030504040204" pitchFamily="50" charset="-128"/>
              </a:rPr>
              <a:t>　課配属後の実績・成果</a:t>
            </a: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4400" b="1"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4400" b="1"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　現状の課題と今後の目標</a:t>
            </a:r>
            <a:endParaRPr lang="en-US" altLang="ja-JP" sz="4400" b="1"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4400" b="1"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4400" b="1" dirty="0">
                <a:latin typeface="メイリオ" panose="020B0604030504040204" pitchFamily="50" charset="-128"/>
                <a:ea typeface="メイリオ" panose="020B0604030504040204" pitchFamily="50" charset="-128"/>
                <a:cs typeface="メイリオ" panose="020B0604030504040204" pitchFamily="50" charset="-128"/>
              </a:rPr>
              <a:t>　まとめ</a:t>
            </a: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dirty="0"/>
          </a:p>
        </p:txBody>
      </p:sp>
      <p:sp>
        <p:nvSpPr>
          <p:cNvPr id="4" name="正方形/長方形 3"/>
          <p:cNvSpPr/>
          <p:nvPr/>
        </p:nvSpPr>
        <p:spPr>
          <a:xfrm>
            <a:off x="11381866" y="6271313"/>
            <a:ext cx="495650" cy="646331"/>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26</a:t>
            </a:r>
          </a:p>
          <a:p>
            <a:pPr algn="ctr"/>
            <a:endParaRPr lang="en-US" altLang="ja-JP" b="1" dirty="0" smtClean="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5506918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329649"/>
            <a:ext cx="8635297" cy="762277"/>
          </a:xfrm>
        </p:spPr>
        <p:txBody>
          <a:bodyPr>
            <a:normAutofit/>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現状の課題と今後の目標</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 4"/>
          <p:cNvSpPr>
            <a:spLocks noGrp="1"/>
          </p:cNvSpPr>
          <p:nvPr>
            <p:ph idx="1"/>
          </p:nvPr>
        </p:nvSpPr>
        <p:spPr>
          <a:xfrm>
            <a:off x="1006786" y="1427726"/>
            <a:ext cx="10058400" cy="4050792"/>
          </a:xfrm>
        </p:spPr>
        <p:txBody>
          <a:bodyPr>
            <a:normAutofit/>
          </a:bodyPr>
          <a:lstStyle/>
          <a:p>
            <a:pPr>
              <a:buNone/>
            </a:pPr>
            <a:r>
              <a:rPr lang="ja-JP" altLang="en-US" sz="4400" dirty="0" smtClean="0">
                <a:latin typeface="メイリオ" pitchFamily="50" charset="-128"/>
                <a:ea typeface="メイリオ" pitchFamily="50" charset="-128"/>
                <a:cs typeface="メイリオ" pitchFamily="50" charset="-128"/>
              </a:rPr>
              <a:t>＜現状の課題＞</a:t>
            </a:r>
            <a:endParaRPr lang="en-US" altLang="ja-JP" sz="4400" dirty="0" smtClean="0">
              <a:latin typeface="メイリオ" pitchFamily="50" charset="-128"/>
              <a:ea typeface="メイリオ" pitchFamily="50" charset="-128"/>
              <a:cs typeface="メイリオ" pitchFamily="50" charset="-128"/>
            </a:endParaRPr>
          </a:p>
          <a:p>
            <a:pPr lvl="0">
              <a:buNone/>
              <a:defRPr/>
            </a:pPr>
            <a:r>
              <a:rPr lang="ja-JP" altLang="en-US" sz="4400" dirty="0" smtClean="0">
                <a:latin typeface="メイリオ" pitchFamily="50" charset="-128"/>
                <a:ea typeface="メイリオ" pitchFamily="50" charset="-128"/>
                <a:cs typeface="メイリオ" pitchFamily="50" charset="-128"/>
              </a:rPr>
              <a:t>　</a:t>
            </a:r>
            <a:endParaRPr lang="en-US" altLang="ja-JP" sz="4400" dirty="0" smtClean="0">
              <a:latin typeface="メイリオ" pitchFamily="50" charset="-128"/>
              <a:ea typeface="メイリオ" pitchFamily="50" charset="-128"/>
              <a:cs typeface="メイリオ" pitchFamily="50" charset="-128"/>
            </a:endParaRPr>
          </a:p>
          <a:p>
            <a:pPr lvl="0" algn="ctr">
              <a:buNone/>
              <a:defRPr/>
            </a:pPr>
            <a:r>
              <a:rPr lang="ja-JP" altLang="en-US" sz="5400" dirty="0" smtClean="0">
                <a:latin typeface="メイリオ" pitchFamily="50" charset="-128"/>
                <a:ea typeface="メイリオ" pitchFamily="50" charset="-128"/>
                <a:cs typeface="メイリオ" pitchFamily="50" charset="-128"/>
              </a:rPr>
              <a:t>運用面の知識不足</a:t>
            </a:r>
            <a:endParaRPr lang="en-US" altLang="ja-JP" sz="5400" dirty="0" smtClean="0">
              <a:latin typeface="メイリオ" pitchFamily="50" charset="-128"/>
              <a:ea typeface="メイリオ" pitchFamily="50" charset="-128"/>
              <a:cs typeface="メイリオ" pitchFamily="50" charset="-128"/>
            </a:endParaRPr>
          </a:p>
          <a:p>
            <a:pPr lvl="0" algn="ctr">
              <a:buNone/>
              <a:defRPr/>
            </a:pPr>
            <a:r>
              <a:rPr lang="ja-JP" altLang="en-US" sz="5400" dirty="0" smtClean="0">
                <a:latin typeface="メイリオ" pitchFamily="50" charset="-128"/>
                <a:ea typeface="メイリオ" pitchFamily="50" charset="-128"/>
                <a:cs typeface="メイリオ" pitchFamily="50" charset="-128"/>
              </a:rPr>
              <a:t>教務プロダクトのみの知識</a:t>
            </a:r>
            <a:endParaRPr lang="en-US" altLang="ja-JP" sz="5400" dirty="0" smtClean="0">
              <a:latin typeface="メイリオ" pitchFamily="50" charset="-128"/>
              <a:ea typeface="メイリオ" pitchFamily="50" charset="-128"/>
              <a:cs typeface="メイリオ" pitchFamily="50" charset="-128"/>
            </a:endParaRPr>
          </a:p>
          <a:p>
            <a:pPr lvl="0">
              <a:buNone/>
              <a:defRPr/>
            </a:pPr>
            <a:endParaRPr lang="en-US" altLang="ja-JP" sz="4400" dirty="0" smtClean="0">
              <a:latin typeface="メイリオ" pitchFamily="50" charset="-128"/>
              <a:ea typeface="メイリオ" pitchFamily="50" charset="-128"/>
              <a:cs typeface="メイリオ" pitchFamily="50" charset="-128"/>
            </a:endParaRPr>
          </a:p>
          <a:p>
            <a:pPr lvl="0">
              <a:buNone/>
              <a:defRPr/>
            </a:pPr>
            <a:endParaRPr lang="en-US" altLang="ja-JP" sz="4400" dirty="0" smtClean="0">
              <a:latin typeface="メイリオ" pitchFamily="50" charset="-128"/>
              <a:ea typeface="メイリオ" pitchFamily="50" charset="-128"/>
              <a:cs typeface="メイリオ" pitchFamily="50" charset="-128"/>
            </a:endParaRPr>
          </a:p>
          <a:p>
            <a:pPr>
              <a:buNone/>
            </a:pPr>
            <a:endParaRPr kumimoji="1" lang="ja-JP" altLang="en-US" sz="4400" dirty="0">
              <a:latin typeface="メイリオ" pitchFamily="50" charset="-128"/>
              <a:ea typeface="メイリオ" pitchFamily="50" charset="-128"/>
              <a:cs typeface="メイリオ" pitchFamily="50" charset="-128"/>
            </a:endParaRPr>
          </a:p>
        </p:txBody>
      </p:sp>
      <p:sp>
        <p:nvSpPr>
          <p:cNvPr id="4" name="正方形/長方形 3"/>
          <p:cNvSpPr/>
          <p:nvPr/>
        </p:nvSpPr>
        <p:spPr>
          <a:xfrm>
            <a:off x="11381866" y="6271313"/>
            <a:ext cx="495650" cy="646331"/>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27</a:t>
            </a:r>
          </a:p>
          <a:p>
            <a:pPr algn="ctr"/>
            <a:endParaRPr lang="en-US" altLang="ja-JP" b="1" dirty="0" smtClean="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329649"/>
            <a:ext cx="8635297" cy="762277"/>
          </a:xfrm>
        </p:spPr>
        <p:txBody>
          <a:bodyPr>
            <a:normAutofit/>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現状の課題と今後の目標</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 4"/>
          <p:cNvSpPr>
            <a:spLocks noGrp="1"/>
          </p:cNvSpPr>
          <p:nvPr>
            <p:ph idx="1"/>
          </p:nvPr>
        </p:nvSpPr>
        <p:spPr>
          <a:xfrm>
            <a:off x="1006786" y="1427726"/>
            <a:ext cx="10058400" cy="4050792"/>
          </a:xfrm>
        </p:spPr>
        <p:txBody>
          <a:bodyPr>
            <a:normAutofit/>
          </a:bodyPr>
          <a:lstStyle/>
          <a:p>
            <a:pPr>
              <a:buNone/>
            </a:pPr>
            <a:r>
              <a:rPr lang="ja-JP" altLang="en-US" sz="4400" dirty="0" smtClean="0">
                <a:latin typeface="メイリオ" pitchFamily="50" charset="-128"/>
                <a:ea typeface="メイリオ" pitchFamily="50" charset="-128"/>
                <a:cs typeface="メイリオ" pitchFamily="50" charset="-128"/>
              </a:rPr>
              <a:t>＜目標＞</a:t>
            </a:r>
            <a:endParaRPr lang="en-US" altLang="ja-JP" sz="4400" dirty="0" smtClean="0">
              <a:latin typeface="メイリオ" pitchFamily="50" charset="-128"/>
              <a:ea typeface="メイリオ" pitchFamily="50" charset="-128"/>
              <a:cs typeface="メイリオ" pitchFamily="50" charset="-128"/>
            </a:endParaRPr>
          </a:p>
          <a:p>
            <a:pPr lvl="0">
              <a:buNone/>
              <a:defRPr/>
            </a:pPr>
            <a:r>
              <a:rPr lang="ja-JP" altLang="en-US" sz="4400" dirty="0" smtClean="0">
                <a:latin typeface="メイリオ" pitchFamily="50" charset="-128"/>
                <a:ea typeface="メイリオ" pitchFamily="50" charset="-128"/>
                <a:cs typeface="メイリオ" pitchFamily="50" charset="-128"/>
              </a:rPr>
              <a:t>　～</a:t>
            </a:r>
            <a:r>
              <a:rPr lang="en-US" altLang="ja-JP" sz="4400" dirty="0" smtClean="0">
                <a:latin typeface="メイリオ" pitchFamily="50" charset="-128"/>
                <a:ea typeface="メイリオ" pitchFamily="50" charset="-128"/>
                <a:cs typeface="メイリオ" pitchFamily="50" charset="-128"/>
              </a:rPr>
              <a:t>1</a:t>
            </a:r>
            <a:r>
              <a:rPr lang="ja-JP" altLang="en-US" sz="4400" dirty="0" smtClean="0">
                <a:latin typeface="メイリオ" pitchFamily="50" charset="-128"/>
                <a:ea typeface="メイリオ" pitchFamily="50" charset="-128"/>
                <a:cs typeface="メイリオ" pitchFamily="50" charset="-128"/>
              </a:rPr>
              <a:t>年後～</a:t>
            </a:r>
            <a:endParaRPr lang="en-US" altLang="ja-JP" sz="4400" dirty="0" smtClean="0">
              <a:latin typeface="メイリオ" pitchFamily="50" charset="-128"/>
              <a:ea typeface="メイリオ" pitchFamily="50" charset="-128"/>
              <a:cs typeface="メイリオ" pitchFamily="50" charset="-128"/>
            </a:endParaRPr>
          </a:p>
          <a:p>
            <a:pPr lvl="0">
              <a:buNone/>
              <a:defRPr/>
            </a:pPr>
            <a:r>
              <a:rPr lang="ja-JP" altLang="en-US" sz="4400" dirty="0" smtClean="0">
                <a:latin typeface="メイリオ" pitchFamily="50" charset="-128"/>
                <a:ea typeface="メイリオ" pitchFamily="50" charset="-128"/>
                <a:cs typeface="メイリオ" pitchFamily="50" charset="-128"/>
              </a:rPr>
              <a:t>　・担当校を</a:t>
            </a:r>
            <a:r>
              <a:rPr lang="en-US" altLang="ja-JP" sz="4400" dirty="0" smtClean="0">
                <a:latin typeface="メイリオ" pitchFamily="50" charset="-128"/>
                <a:ea typeface="メイリオ" pitchFamily="50" charset="-128"/>
                <a:cs typeface="メイリオ" pitchFamily="50" charset="-128"/>
              </a:rPr>
              <a:t>2</a:t>
            </a:r>
            <a:r>
              <a:rPr lang="ja-JP" altLang="en-US" sz="4400" dirty="0" smtClean="0">
                <a:latin typeface="メイリオ" pitchFamily="50" charset="-128"/>
                <a:ea typeface="メイリオ" pitchFamily="50" charset="-128"/>
                <a:cs typeface="メイリオ" pitchFamily="50" charset="-128"/>
              </a:rPr>
              <a:t>校以上持つ</a:t>
            </a:r>
            <a:endParaRPr lang="en-US" altLang="ja-JP" sz="4400" dirty="0" smtClean="0">
              <a:latin typeface="メイリオ" pitchFamily="50" charset="-128"/>
              <a:ea typeface="メイリオ" pitchFamily="50" charset="-128"/>
              <a:cs typeface="メイリオ" pitchFamily="50" charset="-128"/>
            </a:endParaRPr>
          </a:p>
          <a:p>
            <a:pPr lvl="0">
              <a:buNone/>
              <a:defRPr/>
            </a:pPr>
            <a:r>
              <a:rPr lang="ja-JP" altLang="en-US" sz="4400" dirty="0" smtClean="0">
                <a:latin typeface="メイリオ" pitchFamily="50" charset="-128"/>
                <a:ea typeface="メイリオ" pitchFamily="50" charset="-128"/>
                <a:cs typeface="メイリオ" pitchFamily="50" charset="-128"/>
              </a:rPr>
              <a:t>　～</a:t>
            </a:r>
            <a:r>
              <a:rPr lang="en-US" altLang="ja-JP" sz="4400" dirty="0" smtClean="0">
                <a:latin typeface="メイリオ" pitchFamily="50" charset="-128"/>
                <a:ea typeface="メイリオ" pitchFamily="50" charset="-128"/>
                <a:cs typeface="メイリオ" pitchFamily="50" charset="-128"/>
              </a:rPr>
              <a:t>5</a:t>
            </a:r>
            <a:r>
              <a:rPr lang="ja-JP" altLang="en-US" sz="4400" dirty="0" smtClean="0">
                <a:latin typeface="メイリオ" pitchFamily="50" charset="-128"/>
                <a:ea typeface="メイリオ" pitchFamily="50" charset="-128"/>
                <a:cs typeface="メイリオ" pitchFamily="50" charset="-128"/>
              </a:rPr>
              <a:t>年後～</a:t>
            </a:r>
            <a:endParaRPr lang="en-US" altLang="ja-JP" sz="4400" dirty="0" smtClean="0">
              <a:latin typeface="メイリオ" pitchFamily="50" charset="-128"/>
              <a:ea typeface="メイリオ" pitchFamily="50" charset="-128"/>
              <a:cs typeface="メイリオ" pitchFamily="50" charset="-128"/>
            </a:endParaRPr>
          </a:p>
          <a:p>
            <a:pPr lvl="0">
              <a:buNone/>
              <a:defRPr/>
            </a:pPr>
            <a:r>
              <a:rPr lang="ja-JP" altLang="en-US" sz="4400" dirty="0" smtClean="0">
                <a:latin typeface="メイリオ" pitchFamily="50" charset="-128"/>
                <a:ea typeface="メイリオ" pitchFamily="50" charset="-128"/>
                <a:cs typeface="メイリオ" pitchFamily="50" charset="-128"/>
              </a:rPr>
              <a:t>　・信頼していただける</a:t>
            </a:r>
            <a:r>
              <a:rPr lang="en-US" altLang="ja-JP" sz="4400" dirty="0" smtClean="0">
                <a:latin typeface="メイリオ" pitchFamily="50" charset="-128"/>
                <a:ea typeface="メイリオ" pitchFamily="50" charset="-128"/>
                <a:cs typeface="メイリオ" pitchFamily="50" charset="-128"/>
              </a:rPr>
              <a:t>SE</a:t>
            </a:r>
            <a:r>
              <a:rPr lang="ja-JP" altLang="en-US" sz="4400" dirty="0" smtClean="0">
                <a:latin typeface="メイリオ" pitchFamily="50" charset="-128"/>
                <a:ea typeface="メイリオ" pitchFamily="50" charset="-128"/>
                <a:cs typeface="メイリオ" pitchFamily="50" charset="-128"/>
              </a:rPr>
              <a:t>に</a:t>
            </a:r>
            <a:endParaRPr lang="en-US" altLang="ja-JP" sz="4400" dirty="0" smtClean="0">
              <a:latin typeface="メイリオ" pitchFamily="50" charset="-128"/>
              <a:ea typeface="メイリオ" pitchFamily="50" charset="-128"/>
              <a:cs typeface="メイリオ" pitchFamily="50" charset="-128"/>
            </a:endParaRPr>
          </a:p>
          <a:p>
            <a:pPr lvl="0">
              <a:buNone/>
              <a:defRPr/>
            </a:pPr>
            <a:endParaRPr lang="en-US" altLang="ja-JP" sz="4400" dirty="0" smtClean="0">
              <a:latin typeface="メイリオ" pitchFamily="50" charset="-128"/>
              <a:ea typeface="メイリオ" pitchFamily="50" charset="-128"/>
              <a:cs typeface="メイリオ" pitchFamily="50" charset="-128"/>
            </a:endParaRPr>
          </a:p>
          <a:p>
            <a:pPr>
              <a:buNone/>
            </a:pPr>
            <a:endParaRPr kumimoji="1" lang="ja-JP" altLang="en-US" sz="4400" dirty="0">
              <a:latin typeface="メイリオ" pitchFamily="50" charset="-128"/>
              <a:ea typeface="メイリオ" pitchFamily="50" charset="-128"/>
              <a:cs typeface="メイリオ" pitchFamily="50" charset="-128"/>
            </a:endParaRPr>
          </a:p>
        </p:txBody>
      </p:sp>
      <p:sp>
        <p:nvSpPr>
          <p:cNvPr id="4" name="正方形/長方形 3"/>
          <p:cNvSpPr/>
          <p:nvPr/>
        </p:nvSpPr>
        <p:spPr>
          <a:xfrm>
            <a:off x="11381866" y="6271313"/>
            <a:ext cx="495650" cy="646331"/>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28</a:t>
            </a:r>
          </a:p>
          <a:p>
            <a:pPr algn="ctr"/>
            <a:endParaRPr lang="en-US" altLang="ja-JP" b="1" dirty="0" smtClean="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329649"/>
            <a:ext cx="8635297" cy="762277"/>
          </a:xfrm>
        </p:spPr>
        <p:txBody>
          <a:bodyPr>
            <a:normAutofit/>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現状の課題と今後の目標</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 4"/>
          <p:cNvSpPr>
            <a:spLocks noGrp="1"/>
          </p:cNvSpPr>
          <p:nvPr>
            <p:ph idx="1"/>
          </p:nvPr>
        </p:nvSpPr>
        <p:spPr>
          <a:xfrm>
            <a:off x="1006786" y="1427726"/>
            <a:ext cx="10058400" cy="4050792"/>
          </a:xfrm>
        </p:spPr>
        <p:txBody>
          <a:bodyPr>
            <a:normAutofit/>
          </a:bodyPr>
          <a:lstStyle/>
          <a:p>
            <a:pPr>
              <a:buNone/>
            </a:pPr>
            <a:r>
              <a:rPr lang="ja-JP" altLang="en-US" sz="4400" dirty="0" smtClean="0">
                <a:latin typeface="メイリオ" pitchFamily="50" charset="-128"/>
                <a:ea typeface="メイリオ" pitchFamily="50" charset="-128"/>
                <a:cs typeface="メイリオ" pitchFamily="50" charset="-128"/>
              </a:rPr>
              <a:t>＜目標＞</a:t>
            </a:r>
            <a:endParaRPr lang="en-US" altLang="ja-JP" sz="4400" dirty="0" smtClean="0">
              <a:latin typeface="メイリオ" pitchFamily="50" charset="-128"/>
              <a:ea typeface="メイリオ" pitchFamily="50" charset="-128"/>
              <a:cs typeface="メイリオ" pitchFamily="50" charset="-128"/>
            </a:endParaRPr>
          </a:p>
          <a:p>
            <a:pPr lvl="0">
              <a:buNone/>
              <a:defRPr/>
            </a:pPr>
            <a:r>
              <a:rPr lang="ja-JP" altLang="en-US" sz="4400" dirty="0" smtClean="0">
                <a:latin typeface="メイリオ" pitchFamily="50" charset="-128"/>
                <a:ea typeface="メイリオ" pitchFamily="50" charset="-128"/>
                <a:cs typeface="メイリオ" pitchFamily="50" charset="-128"/>
              </a:rPr>
              <a:t>　～</a:t>
            </a:r>
            <a:r>
              <a:rPr lang="en-US" altLang="ja-JP" sz="4400" dirty="0" smtClean="0">
                <a:latin typeface="メイリオ" pitchFamily="50" charset="-128"/>
                <a:ea typeface="メイリオ" pitchFamily="50" charset="-128"/>
                <a:cs typeface="メイリオ" pitchFamily="50" charset="-128"/>
              </a:rPr>
              <a:t>1</a:t>
            </a:r>
            <a:r>
              <a:rPr lang="ja-JP" altLang="en-US" sz="4400" dirty="0" smtClean="0">
                <a:latin typeface="メイリオ" pitchFamily="50" charset="-128"/>
                <a:ea typeface="メイリオ" pitchFamily="50" charset="-128"/>
                <a:cs typeface="メイリオ" pitchFamily="50" charset="-128"/>
              </a:rPr>
              <a:t>年後～</a:t>
            </a:r>
            <a:endParaRPr lang="en-US" altLang="ja-JP" sz="4400" dirty="0" smtClean="0">
              <a:latin typeface="メイリオ" pitchFamily="50" charset="-128"/>
              <a:ea typeface="メイリオ" pitchFamily="50" charset="-128"/>
              <a:cs typeface="メイリオ" pitchFamily="50" charset="-128"/>
            </a:endParaRPr>
          </a:p>
          <a:p>
            <a:pPr lvl="0">
              <a:buNone/>
              <a:defRPr/>
            </a:pPr>
            <a:r>
              <a:rPr lang="ja-JP" altLang="en-US" sz="4400" dirty="0" smtClean="0">
                <a:latin typeface="メイリオ" pitchFamily="50" charset="-128"/>
                <a:ea typeface="メイリオ" pitchFamily="50" charset="-128"/>
                <a:cs typeface="メイリオ" pitchFamily="50" charset="-128"/>
              </a:rPr>
              <a:t>　・担当校を</a:t>
            </a:r>
            <a:r>
              <a:rPr lang="en-US" altLang="ja-JP" sz="4400" dirty="0" smtClean="0">
                <a:latin typeface="メイリオ" pitchFamily="50" charset="-128"/>
                <a:ea typeface="メイリオ" pitchFamily="50" charset="-128"/>
                <a:cs typeface="メイリオ" pitchFamily="50" charset="-128"/>
              </a:rPr>
              <a:t>2</a:t>
            </a:r>
            <a:r>
              <a:rPr lang="ja-JP" altLang="en-US" sz="4400" dirty="0" smtClean="0">
                <a:latin typeface="メイリオ" pitchFamily="50" charset="-128"/>
                <a:ea typeface="メイリオ" pitchFamily="50" charset="-128"/>
                <a:cs typeface="メイリオ" pitchFamily="50" charset="-128"/>
              </a:rPr>
              <a:t>校以上持つ</a:t>
            </a:r>
            <a:endParaRPr lang="en-US" altLang="ja-JP" sz="4400" dirty="0" smtClean="0">
              <a:latin typeface="メイリオ" pitchFamily="50" charset="-128"/>
              <a:ea typeface="メイリオ" pitchFamily="50" charset="-128"/>
              <a:cs typeface="メイリオ" pitchFamily="50" charset="-128"/>
            </a:endParaRPr>
          </a:p>
          <a:p>
            <a:pPr lvl="0">
              <a:buNone/>
              <a:defRPr/>
            </a:pPr>
            <a:r>
              <a:rPr lang="ja-JP" altLang="en-US" sz="4400" dirty="0" smtClean="0">
                <a:latin typeface="メイリオ" pitchFamily="50" charset="-128"/>
                <a:ea typeface="メイリオ" pitchFamily="50" charset="-128"/>
                <a:cs typeface="メイリオ" pitchFamily="50" charset="-128"/>
              </a:rPr>
              <a:t>　～</a:t>
            </a:r>
            <a:r>
              <a:rPr lang="en-US" altLang="ja-JP" sz="4400" dirty="0" smtClean="0">
                <a:latin typeface="メイリオ" pitchFamily="50" charset="-128"/>
                <a:ea typeface="メイリオ" pitchFamily="50" charset="-128"/>
                <a:cs typeface="メイリオ" pitchFamily="50" charset="-128"/>
              </a:rPr>
              <a:t>5</a:t>
            </a:r>
            <a:r>
              <a:rPr lang="ja-JP" altLang="en-US" sz="4400" dirty="0" smtClean="0">
                <a:latin typeface="メイリオ" pitchFamily="50" charset="-128"/>
                <a:ea typeface="メイリオ" pitchFamily="50" charset="-128"/>
                <a:cs typeface="メイリオ" pitchFamily="50" charset="-128"/>
              </a:rPr>
              <a:t>年後～</a:t>
            </a:r>
            <a:endParaRPr lang="en-US" altLang="ja-JP" sz="4400" dirty="0" smtClean="0">
              <a:latin typeface="メイリオ" pitchFamily="50" charset="-128"/>
              <a:ea typeface="メイリオ" pitchFamily="50" charset="-128"/>
              <a:cs typeface="メイリオ" pitchFamily="50" charset="-128"/>
            </a:endParaRPr>
          </a:p>
          <a:p>
            <a:pPr lvl="0">
              <a:buNone/>
              <a:defRPr/>
            </a:pPr>
            <a:r>
              <a:rPr lang="ja-JP" altLang="en-US" sz="4400" dirty="0" smtClean="0">
                <a:latin typeface="メイリオ" pitchFamily="50" charset="-128"/>
                <a:ea typeface="メイリオ" pitchFamily="50" charset="-128"/>
                <a:cs typeface="メイリオ" pitchFamily="50" charset="-128"/>
              </a:rPr>
              <a:t>　・信頼していただける</a:t>
            </a:r>
            <a:r>
              <a:rPr lang="en-US" altLang="ja-JP" sz="4400" dirty="0" smtClean="0">
                <a:latin typeface="メイリオ" pitchFamily="50" charset="-128"/>
                <a:ea typeface="メイリオ" pitchFamily="50" charset="-128"/>
                <a:cs typeface="メイリオ" pitchFamily="50" charset="-128"/>
              </a:rPr>
              <a:t>SE</a:t>
            </a:r>
            <a:r>
              <a:rPr lang="ja-JP" altLang="en-US" sz="4400" dirty="0" smtClean="0">
                <a:latin typeface="メイリオ" pitchFamily="50" charset="-128"/>
                <a:ea typeface="メイリオ" pitchFamily="50" charset="-128"/>
                <a:cs typeface="メイリオ" pitchFamily="50" charset="-128"/>
              </a:rPr>
              <a:t>に</a:t>
            </a:r>
            <a:endParaRPr lang="en-US" altLang="ja-JP" sz="4400" dirty="0" smtClean="0">
              <a:latin typeface="メイリオ" pitchFamily="50" charset="-128"/>
              <a:ea typeface="メイリオ" pitchFamily="50" charset="-128"/>
              <a:cs typeface="メイリオ" pitchFamily="50" charset="-128"/>
            </a:endParaRPr>
          </a:p>
          <a:p>
            <a:pPr lvl="0">
              <a:buNone/>
              <a:defRPr/>
            </a:pPr>
            <a:endParaRPr lang="en-US" altLang="ja-JP" sz="4400" dirty="0" smtClean="0">
              <a:latin typeface="メイリオ" pitchFamily="50" charset="-128"/>
              <a:ea typeface="メイリオ" pitchFamily="50" charset="-128"/>
              <a:cs typeface="メイリオ" pitchFamily="50" charset="-128"/>
            </a:endParaRPr>
          </a:p>
          <a:p>
            <a:pPr>
              <a:buNone/>
            </a:pPr>
            <a:endParaRPr kumimoji="1" lang="ja-JP" altLang="en-US" sz="4400" dirty="0">
              <a:latin typeface="メイリオ" pitchFamily="50" charset="-128"/>
              <a:ea typeface="メイリオ" pitchFamily="50" charset="-128"/>
              <a:cs typeface="メイリオ" pitchFamily="50" charset="-128"/>
            </a:endParaRPr>
          </a:p>
        </p:txBody>
      </p:sp>
      <p:sp>
        <p:nvSpPr>
          <p:cNvPr id="6" name="正方形/長方形 5"/>
          <p:cNvSpPr/>
          <p:nvPr/>
        </p:nvSpPr>
        <p:spPr>
          <a:xfrm>
            <a:off x="1008993" y="2396358"/>
            <a:ext cx="10137228" cy="2317531"/>
          </a:xfrm>
          <a:prstGeom prst="rect">
            <a:avLst/>
          </a:prstGeom>
          <a:solidFill>
            <a:srgbClr val="FFCCFF"/>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5400" b="1" dirty="0" smtClean="0">
                <a:solidFill>
                  <a:srgbClr val="FF0000"/>
                </a:solidFill>
                <a:latin typeface="メイリオ" pitchFamily="50" charset="-128"/>
                <a:ea typeface="メイリオ" pitchFamily="50" charset="-128"/>
                <a:cs typeface="メイリオ" pitchFamily="50" charset="-128"/>
              </a:rPr>
              <a:t>導入と開発とどちらも</a:t>
            </a:r>
            <a:endParaRPr lang="en-US" altLang="ja-JP" sz="5400" b="1" dirty="0" smtClean="0">
              <a:solidFill>
                <a:srgbClr val="FF0000"/>
              </a:solidFill>
              <a:latin typeface="メイリオ" pitchFamily="50" charset="-128"/>
              <a:ea typeface="メイリオ" pitchFamily="50" charset="-128"/>
              <a:cs typeface="メイリオ" pitchFamily="50" charset="-128"/>
            </a:endParaRPr>
          </a:p>
          <a:p>
            <a:pPr algn="ctr"/>
            <a:r>
              <a:rPr lang="ja-JP" altLang="en-US" sz="5400" b="1" dirty="0" smtClean="0">
                <a:solidFill>
                  <a:srgbClr val="FF0000"/>
                </a:solidFill>
                <a:latin typeface="メイリオ" pitchFamily="50" charset="-128"/>
                <a:ea typeface="メイリオ" pitchFamily="50" charset="-128"/>
                <a:cs typeface="メイリオ" pitchFamily="50" charset="-128"/>
              </a:rPr>
              <a:t>できる</a:t>
            </a:r>
            <a:r>
              <a:rPr lang="en-US" altLang="ja-JP" sz="5400" b="1" dirty="0" smtClean="0">
                <a:solidFill>
                  <a:srgbClr val="FF0000"/>
                </a:solidFill>
                <a:latin typeface="メイリオ" pitchFamily="50" charset="-128"/>
                <a:ea typeface="メイリオ" pitchFamily="50" charset="-128"/>
                <a:cs typeface="メイリオ" pitchFamily="50" charset="-128"/>
              </a:rPr>
              <a:t>SE</a:t>
            </a:r>
            <a:r>
              <a:rPr lang="ja-JP" altLang="en-US" sz="5400" b="1" dirty="0" smtClean="0">
                <a:solidFill>
                  <a:srgbClr val="FF0000"/>
                </a:solidFill>
                <a:latin typeface="メイリオ" pitchFamily="50" charset="-128"/>
                <a:ea typeface="メイリオ" pitchFamily="50" charset="-128"/>
                <a:cs typeface="メイリオ" pitchFamily="50" charset="-128"/>
              </a:rPr>
              <a:t>に！！</a:t>
            </a:r>
            <a:endParaRPr lang="en-US" altLang="ja-JP" sz="5400" b="1" dirty="0" smtClean="0">
              <a:solidFill>
                <a:srgbClr val="FF0000"/>
              </a:solidFill>
              <a:latin typeface="メイリオ" pitchFamily="50" charset="-128"/>
              <a:ea typeface="メイリオ" pitchFamily="50" charset="-128"/>
              <a:cs typeface="メイリオ" pitchFamily="50" charset="-128"/>
            </a:endParaRPr>
          </a:p>
          <a:p>
            <a:pPr algn="ctr"/>
            <a:endParaRPr kumimoji="1" lang="ja-JP" altLang="en-US" dirty="0"/>
          </a:p>
        </p:txBody>
      </p:sp>
      <p:sp>
        <p:nvSpPr>
          <p:cNvPr id="7" name="正方形/長方形 6"/>
          <p:cNvSpPr/>
          <p:nvPr/>
        </p:nvSpPr>
        <p:spPr>
          <a:xfrm>
            <a:off x="11381866" y="6271313"/>
            <a:ext cx="495650" cy="646331"/>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28</a:t>
            </a:r>
          </a:p>
          <a:p>
            <a:pPr algn="ctr"/>
            <a:endParaRPr lang="en-US" altLang="ja-JP" b="1" dirty="0" smtClean="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9" y="329649"/>
            <a:ext cx="1955985" cy="762277"/>
          </a:xfrm>
        </p:spPr>
        <p:txBody>
          <a:bodyPr>
            <a:normAutofit/>
          </a:bodyPr>
          <a:lstStyle/>
          <a:p>
            <a:r>
              <a:rPr kumimoji="1"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目次</a:t>
            </a:r>
            <a:endParaRPr kumimoji="1" lang="ja-JP" altLang="en-US"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1069848" y="1208868"/>
            <a:ext cx="10058400" cy="5215039"/>
          </a:xfrm>
        </p:spPr>
        <p:txBody>
          <a:bodyPr>
            <a:normAutofit lnSpcReduction="10000"/>
          </a:bodyPr>
          <a:lstStyle/>
          <a:p>
            <a:pPr marL="0" indent="0">
              <a:buNone/>
            </a:pPr>
            <a:r>
              <a:rPr lang="en-US" altLang="ja-JP" sz="4400" b="1"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4400" b="1" dirty="0">
                <a:latin typeface="メイリオ" panose="020B0604030504040204" pitchFamily="50" charset="-128"/>
                <a:ea typeface="メイリオ" panose="020B0604030504040204" pitchFamily="50" charset="-128"/>
                <a:cs typeface="メイリオ" panose="020B0604030504040204" pitchFamily="50" charset="-128"/>
              </a:rPr>
              <a:t>　入社～現在</a:t>
            </a: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742950" indent="-742950">
              <a:buAutoNum type="arabicPeriod"/>
            </a:pP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4400" b="1"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400" b="1" dirty="0">
                <a:latin typeface="メイリオ" panose="020B0604030504040204" pitchFamily="50" charset="-128"/>
                <a:ea typeface="メイリオ" panose="020B0604030504040204" pitchFamily="50" charset="-128"/>
                <a:cs typeface="メイリオ" panose="020B0604030504040204" pitchFamily="50" charset="-128"/>
              </a:rPr>
              <a:t>　課配属後の実績・成果</a:t>
            </a: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4400" b="1"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4400" b="1" dirty="0">
                <a:latin typeface="メイリオ" panose="020B0604030504040204" pitchFamily="50" charset="-128"/>
                <a:ea typeface="メイリオ" panose="020B0604030504040204" pitchFamily="50" charset="-128"/>
                <a:cs typeface="メイリオ" panose="020B0604030504040204" pitchFamily="50" charset="-128"/>
              </a:rPr>
              <a:t>　現状の課題と今後の目標</a:t>
            </a: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4400" b="1"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4400" b="1"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　まとめ</a:t>
            </a:r>
            <a:endParaRPr lang="en-US" altLang="ja-JP" sz="4400" b="1"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dirty="0"/>
          </a:p>
        </p:txBody>
      </p:sp>
      <p:sp>
        <p:nvSpPr>
          <p:cNvPr id="4" name="正方形/長方形 3"/>
          <p:cNvSpPr/>
          <p:nvPr/>
        </p:nvSpPr>
        <p:spPr>
          <a:xfrm>
            <a:off x="11381866" y="6271313"/>
            <a:ext cx="495650" cy="646331"/>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29</a:t>
            </a:r>
          </a:p>
          <a:p>
            <a:pPr algn="ctr"/>
            <a:endParaRPr lang="en-US" altLang="ja-JP" b="1" dirty="0" smtClean="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5506918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9" y="329649"/>
            <a:ext cx="4044592" cy="762277"/>
          </a:xfrm>
        </p:spPr>
        <p:txBody>
          <a:bodyPr>
            <a:normAutofit/>
          </a:bodyPr>
          <a:lstStyle/>
          <a:p>
            <a:r>
              <a:rPr lang="en-US" altLang="ja-JP" sz="40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入社～現在</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コンテンツ プレースホルダ 6"/>
          <p:cNvSpPr>
            <a:spLocks noGrp="1"/>
          </p:cNvSpPr>
          <p:nvPr>
            <p:ph idx="1"/>
          </p:nvPr>
        </p:nvSpPr>
        <p:spPr/>
        <p:txBody>
          <a:bodyPr/>
          <a:lstStyle/>
          <a:p>
            <a:endParaRPr kumimoji="1" lang="ja-JP" altLang="en-US"/>
          </a:p>
        </p:txBody>
      </p:sp>
      <p:graphicFrame>
        <p:nvGraphicFramePr>
          <p:cNvPr id="8" name="表 7"/>
          <p:cNvGraphicFramePr>
            <a:graphicFrameLocks noGrp="1"/>
          </p:cNvGraphicFramePr>
          <p:nvPr>
            <p:extLst>
              <p:ext uri="{D42A27DB-BD31-4B8C-83A1-F6EECF244321}">
                <p14:modId xmlns="" xmlns:p14="http://schemas.microsoft.com/office/powerpoint/2010/main" val="4106804418"/>
              </p:ext>
            </p:extLst>
          </p:nvPr>
        </p:nvGraphicFramePr>
        <p:xfrm>
          <a:off x="1072058" y="1183245"/>
          <a:ext cx="10050624" cy="4936871"/>
        </p:xfrm>
        <a:graphic>
          <a:graphicData uri="http://schemas.openxmlformats.org/drawingml/2006/table">
            <a:tbl>
              <a:tblPr firstRow="1" bandRow="1">
                <a:tableStyleId>{5C22544A-7EE6-4342-B048-85BDC9FD1C3A}</a:tableStyleId>
              </a:tblPr>
              <a:tblGrid>
                <a:gridCol w="837552"/>
                <a:gridCol w="837552"/>
                <a:gridCol w="837552"/>
                <a:gridCol w="837552"/>
                <a:gridCol w="837552"/>
                <a:gridCol w="837552"/>
                <a:gridCol w="837552"/>
                <a:gridCol w="837552"/>
                <a:gridCol w="851264"/>
                <a:gridCol w="823840"/>
                <a:gridCol w="837552"/>
                <a:gridCol w="837552"/>
              </a:tblGrid>
              <a:tr h="492855">
                <a:tc>
                  <a:txBody>
                    <a:bodyPr/>
                    <a:lstStyle/>
                    <a:p>
                      <a:pPr algn="ctr"/>
                      <a:r>
                        <a:rPr kumimoji="1" lang="en-US" altLang="ja-JP" dirty="0" smtClean="0">
                          <a:latin typeface="メイリオ" pitchFamily="50" charset="-128"/>
                          <a:ea typeface="メイリオ" pitchFamily="50" charset="-128"/>
                          <a:cs typeface="メイリオ" pitchFamily="50" charset="-128"/>
                        </a:rPr>
                        <a:t>4</a:t>
                      </a:r>
                      <a:r>
                        <a:rPr kumimoji="1" lang="ja-JP" altLang="en-US" dirty="0" smtClean="0">
                          <a:latin typeface="メイリオ" pitchFamily="50" charset="-128"/>
                          <a:ea typeface="メイリオ" pitchFamily="50" charset="-128"/>
                          <a:cs typeface="メイリオ" pitchFamily="50" charset="-128"/>
                        </a:rPr>
                        <a:t>月</a:t>
                      </a:r>
                      <a:endParaRPr kumimoji="1" lang="en-US" altLang="ja-JP" dirty="0" smtClean="0">
                        <a:latin typeface="メイリオ" pitchFamily="50" charset="-128"/>
                        <a:ea typeface="メイリオ" pitchFamily="50" charset="-128"/>
                        <a:cs typeface="メイリオ" pitchFamily="50" charset="-128"/>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kumimoji="1" lang="en-US" altLang="ja-JP" dirty="0" smtClean="0">
                          <a:latin typeface="メイリオ" pitchFamily="50" charset="-128"/>
                          <a:ea typeface="メイリオ" pitchFamily="50" charset="-128"/>
                          <a:cs typeface="メイリオ" pitchFamily="50" charset="-128"/>
                        </a:rPr>
                        <a:t>5</a:t>
                      </a:r>
                      <a:r>
                        <a:rPr kumimoji="1" lang="ja-JP" altLang="en-US" dirty="0" smtClean="0">
                          <a:latin typeface="メイリオ" pitchFamily="50" charset="-128"/>
                          <a:ea typeface="メイリオ" pitchFamily="50" charset="-128"/>
                          <a:cs typeface="メイリオ" pitchFamily="50" charset="-128"/>
                        </a:rPr>
                        <a:t>月</a:t>
                      </a:r>
                      <a:endParaRPr kumimoji="1" lang="en-US" altLang="ja-JP" dirty="0" smtClean="0">
                        <a:latin typeface="メイリオ" pitchFamily="50" charset="-128"/>
                        <a:ea typeface="メイリオ" pitchFamily="50" charset="-128"/>
                        <a:cs typeface="メイリオ" pitchFamily="50" charset="-128"/>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kumimoji="1" lang="en-US" altLang="ja-JP" dirty="0" smtClean="0">
                          <a:latin typeface="メイリオ" pitchFamily="50" charset="-128"/>
                          <a:ea typeface="メイリオ" pitchFamily="50" charset="-128"/>
                          <a:cs typeface="メイリオ" pitchFamily="50" charset="-128"/>
                        </a:rPr>
                        <a:t>6</a:t>
                      </a:r>
                      <a:r>
                        <a:rPr kumimoji="1" lang="ja-JP" altLang="en-US" dirty="0" smtClean="0">
                          <a:latin typeface="メイリオ" pitchFamily="50" charset="-128"/>
                          <a:ea typeface="メイリオ" pitchFamily="50" charset="-128"/>
                          <a:cs typeface="メイリオ" pitchFamily="50" charset="-128"/>
                        </a:rPr>
                        <a:t>月</a:t>
                      </a:r>
                      <a:endParaRPr kumimoji="1" lang="ja-JP" altLang="en-US" dirty="0">
                        <a:latin typeface="メイリオ" pitchFamily="50" charset="-128"/>
                        <a:ea typeface="メイリオ" pitchFamily="50" charset="-128"/>
                        <a:cs typeface="メイリオ" pitchFamily="50" charset="-128"/>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kumimoji="1" lang="en-US" altLang="ja-JP" dirty="0" smtClean="0">
                          <a:latin typeface="メイリオ" pitchFamily="50" charset="-128"/>
                          <a:ea typeface="メイリオ" pitchFamily="50" charset="-128"/>
                          <a:cs typeface="メイリオ" pitchFamily="50" charset="-128"/>
                        </a:rPr>
                        <a:t>7</a:t>
                      </a:r>
                      <a:r>
                        <a:rPr kumimoji="1" lang="ja-JP" altLang="en-US" dirty="0" smtClean="0">
                          <a:latin typeface="メイリオ" pitchFamily="50" charset="-128"/>
                          <a:ea typeface="メイリオ" pitchFamily="50" charset="-128"/>
                          <a:cs typeface="メイリオ" pitchFamily="50" charset="-128"/>
                        </a:rPr>
                        <a:t>月</a:t>
                      </a:r>
                      <a:endParaRPr kumimoji="1" lang="ja-JP" altLang="en-US" dirty="0">
                        <a:latin typeface="メイリオ" pitchFamily="50" charset="-128"/>
                        <a:ea typeface="メイリオ" pitchFamily="50" charset="-128"/>
                        <a:cs typeface="メイリオ" pitchFamily="50" charset="-128"/>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kumimoji="1" lang="en-US" altLang="ja-JP" dirty="0" smtClean="0">
                          <a:latin typeface="メイリオ" pitchFamily="50" charset="-128"/>
                          <a:ea typeface="メイリオ" pitchFamily="50" charset="-128"/>
                          <a:cs typeface="メイリオ" pitchFamily="50" charset="-128"/>
                        </a:rPr>
                        <a:t>8</a:t>
                      </a:r>
                      <a:r>
                        <a:rPr kumimoji="1" lang="ja-JP" altLang="en-US" dirty="0" smtClean="0">
                          <a:latin typeface="メイリオ" pitchFamily="50" charset="-128"/>
                          <a:ea typeface="メイリオ" pitchFamily="50" charset="-128"/>
                          <a:cs typeface="メイリオ" pitchFamily="50" charset="-128"/>
                        </a:rPr>
                        <a:t>月</a:t>
                      </a:r>
                      <a:endParaRPr kumimoji="1" lang="ja-JP" altLang="en-US" dirty="0">
                        <a:latin typeface="メイリオ" pitchFamily="50" charset="-128"/>
                        <a:ea typeface="メイリオ" pitchFamily="50" charset="-128"/>
                        <a:cs typeface="メイリオ" pitchFamily="50" charset="-128"/>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kumimoji="1" lang="en-US" altLang="ja-JP" dirty="0" smtClean="0">
                          <a:latin typeface="メイリオ" pitchFamily="50" charset="-128"/>
                          <a:ea typeface="メイリオ" pitchFamily="50" charset="-128"/>
                          <a:cs typeface="メイリオ" pitchFamily="50" charset="-128"/>
                        </a:rPr>
                        <a:t>9</a:t>
                      </a:r>
                      <a:r>
                        <a:rPr kumimoji="1" lang="ja-JP" altLang="en-US" dirty="0" smtClean="0">
                          <a:latin typeface="メイリオ" pitchFamily="50" charset="-128"/>
                          <a:ea typeface="メイリオ" pitchFamily="50" charset="-128"/>
                          <a:cs typeface="メイリオ" pitchFamily="50" charset="-128"/>
                        </a:rPr>
                        <a:t>月</a:t>
                      </a:r>
                      <a:endParaRPr kumimoji="1" lang="ja-JP" altLang="en-US" dirty="0">
                        <a:latin typeface="メイリオ" pitchFamily="50" charset="-128"/>
                        <a:ea typeface="メイリオ" pitchFamily="50" charset="-128"/>
                        <a:cs typeface="メイリオ" pitchFamily="50" charset="-128"/>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kumimoji="1" lang="en-US" altLang="ja-JP" dirty="0" smtClean="0">
                          <a:latin typeface="メイリオ" pitchFamily="50" charset="-128"/>
                          <a:ea typeface="メイリオ" pitchFamily="50" charset="-128"/>
                          <a:cs typeface="メイリオ" pitchFamily="50" charset="-128"/>
                        </a:rPr>
                        <a:t>10</a:t>
                      </a:r>
                      <a:r>
                        <a:rPr kumimoji="1" lang="ja-JP" altLang="en-US" dirty="0" smtClean="0">
                          <a:latin typeface="メイリオ" pitchFamily="50" charset="-128"/>
                          <a:ea typeface="メイリオ" pitchFamily="50" charset="-128"/>
                          <a:cs typeface="メイリオ" pitchFamily="50" charset="-128"/>
                        </a:rPr>
                        <a:t>月</a:t>
                      </a:r>
                      <a:endParaRPr kumimoji="1" lang="ja-JP" altLang="en-US" dirty="0">
                        <a:latin typeface="メイリオ" pitchFamily="50" charset="-128"/>
                        <a:ea typeface="メイリオ" pitchFamily="50" charset="-128"/>
                        <a:cs typeface="メイリオ" pitchFamily="50" charset="-128"/>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kumimoji="1" lang="en-US" altLang="ja-JP" dirty="0" smtClean="0">
                          <a:latin typeface="メイリオ" pitchFamily="50" charset="-128"/>
                          <a:ea typeface="メイリオ" pitchFamily="50" charset="-128"/>
                          <a:cs typeface="メイリオ" pitchFamily="50" charset="-128"/>
                        </a:rPr>
                        <a:t>11</a:t>
                      </a:r>
                      <a:r>
                        <a:rPr kumimoji="1" lang="ja-JP" altLang="en-US" dirty="0" smtClean="0">
                          <a:latin typeface="メイリオ" pitchFamily="50" charset="-128"/>
                          <a:ea typeface="メイリオ" pitchFamily="50" charset="-128"/>
                          <a:cs typeface="メイリオ" pitchFamily="50" charset="-128"/>
                        </a:rPr>
                        <a:t>月</a:t>
                      </a:r>
                      <a:endParaRPr kumimoji="1" lang="ja-JP" altLang="en-US" dirty="0">
                        <a:latin typeface="メイリオ" pitchFamily="50" charset="-128"/>
                        <a:ea typeface="メイリオ" pitchFamily="50" charset="-128"/>
                        <a:cs typeface="メイリオ" pitchFamily="50" charset="-128"/>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kumimoji="1" lang="en-US" altLang="ja-JP" dirty="0" smtClean="0">
                          <a:latin typeface="メイリオ" pitchFamily="50" charset="-128"/>
                          <a:ea typeface="メイリオ" pitchFamily="50" charset="-128"/>
                          <a:cs typeface="メイリオ" pitchFamily="50" charset="-128"/>
                        </a:rPr>
                        <a:t>12</a:t>
                      </a:r>
                      <a:r>
                        <a:rPr kumimoji="1" lang="ja-JP" altLang="en-US" dirty="0" smtClean="0">
                          <a:latin typeface="メイリオ" pitchFamily="50" charset="-128"/>
                          <a:ea typeface="メイリオ" pitchFamily="50" charset="-128"/>
                          <a:cs typeface="メイリオ" pitchFamily="50" charset="-128"/>
                        </a:rPr>
                        <a:t>月</a:t>
                      </a:r>
                      <a:endParaRPr kumimoji="1" lang="ja-JP" altLang="en-US" dirty="0">
                        <a:latin typeface="メイリオ" pitchFamily="50" charset="-128"/>
                        <a:ea typeface="メイリオ" pitchFamily="50" charset="-128"/>
                        <a:cs typeface="メイリオ" pitchFamily="50" charset="-128"/>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kumimoji="1" lang="en-US" altLang="ja-JP" dirty="0" smtClean="0">
                          <a:latin typeface="メイリオ" pitchFamily="50" charset="-128"/>
                          <a:ea typeface="メイリオ" pitchFamily="50" charset="-128"/>
                          <a:cs typeface="メイリオ" pitchFamily="50" charset="-128"/>
                        </a:rPr>
                        <a:t>1</a:t>
                      </a:r>
                      <a:r>
                        <a:rPr kumimoji="1" lang="ja-JP" altLang="en-US" dirty="0" smtClean="0">
                          <a:latin typeface="メイリオ" pitchFamily="50" charset="-128"/>
                          <a:ea typeface="メイリオ" pitchFamily="50" charset="-128"/>
                          <a:cs typeface="メイリオ" pitchFamily="50" charset="-128"/>
                        </a:rPr>
                        <a:t>月</a:t>
                      </a:r>
                      <a:endParaRPr kumimoji="1" lang="ja-JP" altLang="en-US" dirty="0">
                        <a:latin typeface="メイリオ" pitchFamily="50" charset="-128"/>
                        <a:ea typeface="メイリオ" pitchFamily="50" charset="-128"/>
                        <a:cs typeface="メイリオ" pitchFamily="50" charset="-128"/>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kumimoji="1" lang="en-US" altLang="ja-JP" dirty="0" smtClean="0">
                          <a:latin typeface="メイリオ" pitchFamily="50" charset="-128"/>
                          <a:ea typeface="メイリオ" pitchFamily="50" charset="-128"/>
                          <a:cs typeface="メイリオ" pitchFamily="50" charset="-128"/>
                        </a:rPr>
                        <a:t>2</a:t>
                      </a:r>
                      <a:r>
                        <a:rPr kumimoji="1" lang="ja-JP" altLang="en-US" dirty="0" smtClean="0">
                          <a:latin typeface="メイリオ" pitchFamily="50" charset="-128"/>
                          <a:ea typeface="メイリオ" pitchFamily="50" charset="-128"/>
                          <a:cs typeface="メイリオ" pitchFamily="50" charset="-128"/>
                        </a:rPr>
                        <a:t>月</a:t>
                      </a:r>
                      <a:endParaRPr kumimoji="1" lang="ja-JP" altLang="en-US" dirty="0">
                        <a:latin typeface="メイリオ" pitchFamily="50" charset="-128"/>
                        <a:ea typeface="メイリオ" pitchFamily="50" charset="-128"/>
                        <a:cs typeface="メイリオ" pitchFamily="50" charset="-128"/>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kumimoji="1" lang="en-US" altLang="ja-JP" dirty="0" smtClean="0">
                          <a:latin typeface="メイリオ" pitchFamily="50" charset="-128"/>
                          <a:ea typeface="メイリオ" pitchFamily="50" charset="-128"/>
                          <a:cs typeface="メイリオ" pitchFamily="50" charset="-128"/>
                        </a:rPr>
                        <a:t>3</a:t>
                      </a:r>
                      <a:r>
                        <a:rPr kumimoji="1" lang="ja-JP" altLang="en-US" dirty="0" smtClean="0">
                          <a:latin typeface="メイリオ" pitchFamily="50" charset="-128"/>
                          <a:ea typeface="メイリオ" pitchFamily="50" charset="-128"/>
                          <a:cs typeface="メイリオ" pitchFamily="50" charset="-128"/>
                        </a:rPr>
                        <a:t>月</a:t>
                      </a:r>
                      <a:endParaRPr kumimoji="1" lang="en-US" altLang="ja-JP" dirty="0" smtClean="0">
                        <a:latin typeface="メイリオ" pitchFamily="50" charset="-128"/>
                        <a:ea typeface="メイリオ" pitchFamily="50" charset="-128"/>
                        <a:cs typeface="メイリオ" pitchFamily="50" charset="-128"/>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4444016">
                <a:tc>
                  <a:txBody>
                    <a:bodyPr/>
                    <a:lstStyle/>
                    <a:p>
                      <a:endParaRPr kumimoji="1" lang="ja-JP" altLang="en-US"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p>
                      <a:endParaRPr kumimoji="1" lang="ja-JP" altLang="en-US"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p>
                      <a:endParaRPr kumimoji="1" lang="ja-JP" altLang="en-US"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p>
                      <a:endParaRPr kumimoji="1" lang="ja-JP" altLang="en-US"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p>
                      <a:endParaRPr kumimoji="1" lang="ja-JP" altLang="en-US"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p>
                      <a:endParaRPr kumimoji="1" lang="ja-JP" altLang="en-US"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p>
                      <a:endParaRPr kumimoji="1" lang="ja-JP" altLang="en-US"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p>
                      <a:endParaRPr kumimoji="1" lang="ja-JP" altLang="en-US"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p>
                      <a:endParaRPr kumimoji="1" lang="ja-JP" altLang="en-US"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p>
                      <a:endParaRPr kumimoji="1" lang="ja-JP" altLang="en-US"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p>
                      <a:endParaRPr kumimoji="1" lang="ja-JP" altLang="en-US"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p>
                      <a:endParaRPr kumimoji="1" lang="ja-JP" altLang="en-US"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r>
            </a:tbl>
          </a:graphicData>
        </a:graphic>
      </p:graphicFrame>
      <p:sp>
        <p:nvSpPr>
          <p:cNvPr id="9" name="右矢印 8"/>
          <p:cNvSpPr/>
          <p:nvPr/>
        </p:nvSpPr>
        <p:spPr>
          <a:xfrm>
            <a:off x="1040524" y="1986455"/>
            <a:ext cx="1655379" cy="1119352"/>
          </a:xfrm>
          <a:prstGeom prst="rightArrow">
            <a:avLst/>
          </a:prstGeom>
          <a:solidFill>
            <a:srgbClr val="FFFFCC"/>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latin typeface="メイリオ" pitchFamily="50" charset="-128"/>
                <a:ea typeface="メイリオ" pitchFamily="50" charset="-128"/>
                <a:cs typeface="メイリオ" pitchFamily="50" charset="-128"/>
              </a:rPr>
              <a:t>人事研修</a:t>
            </a:r>
            <a:endParaRPr kumimoji="1" lang="ja-JP" altLang="en-US" b="1" dirty="0">
              <a:solidFill>
                <a:schemeClr val="tx1"/>
              </a:solidFill>
              <a:latin typeface="メイリオ" pitchFamily="50" charset="-128"/>
              <a:ea typeface="メイリオ" pitchFamily="50" charset="-128"/>
              <a:cs typeface="メイリオ" pitchFamily="50" charset="-128"/>
            </a:endParaRPr>
          </a:p>
        </p:txBody>
      </p:sp>
      <p:sp>
        <p:nvSpPr>
          <p:cNvPr id="10" name="右矢印 9"/>
          <p:cNvSpPr/>
          <p:nvPr/>
        </p:nvSpPr>
        <p:spPr>
          <a:xfrm>
            <a:off x="2737945" y="2580283"/>
            <a:ext cx="2527738" cy="1119352"/>
          </a:xfrm>
          <a:prstGeom prst="rightArrow">
            <a:avLst/>
          </a:prstGeom>
          <a:solidFill>
            <a:srgbClr val="FFFFCC"/>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latin typeface="メイリオ" pitchFamily="50" charset="-128"/>
                <a:ea typeface="メイリオ" pitchFamily="50" charset="-128"/>
                <a:cs typeface="メイリオ" pitchFamily="50" charset="-128"/>
              </a:rPr>
              <a:t>事業部</a:t>
            </a:r>
            <a:r>
              <a:rPr kumimoji="1" lang="ja-JP" altLang="en-US" b="1" dirty="0" smtClean="0">
                <a:solidFill>
                  <a:schemeClr val="tx1"/>
                </a:solidFill>
                <a:latin typeface="メイリオ" pitchFamily="50" charset="-128"/>
                <a:ea typeface="メイリオ" pitchFamily="50" charset="-128"/>
                <a:cs typeface="メイリオ" pitchFamily="50" charset="-128"/>
              </a:rPr>
              <a:t>研修</a:t>
            </a:r>
            <a:endParaRPr kumimoji="1" lang="ja-JP" altLang="en-US" b="1" dirty="0">
              <a:solidFill>
                <a:schemeClr val="tx1"/>
              </a:solidFill>
              <a:latin typeface="メイリオ" pitchFamily="50" charset="-128"/>
              <a:ea typeface="メイリオ" pitchFamily="50" charset="-128"/>
              <a:cs typeface="メイリオ" pitchFamily="50" charset="-128"/>
            </a:endParaRPr>
          </a:p>
        </p:txBody>
      </p:sp>
      <p:sp>
        <p:nvSpPr>
          <p:cNvPr id="11" name="右矢印 10"/>
          <p:cNvSpPr/>
          <p:nvPr/>
        </p:nvSpPr>
        <p:spPr>
          <a:xfrm>
            <a:off x="5239407" y="3316000"/>
            <a:ext cx="1240221" cy="1119352"/>
          </a:xfrm>
          <a:prstGeom prst="rightArrow">
            <a:avLst/>
          </a:prstGeom>
          <a:solidFill>
            <a:srgbClr val="FFFFCC"/>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smtClean="0">
                <a:solidFill>
                  <a:schemeClr val="tx1"/>
                </a:solidFill>
                <a:latin typeface="メイリオ" pitchFamily="50" charset="-128"/>
                <a:ea typeface="メイリオ" pitchFamily="50" charset="-128"/>
                <a:cs typeface="メイリオ" pitchFamily="50" charset="-128"/>
              </a:rPr>
              <a:t>EUC</a:t>
            </a:r>
            <a:endParaRPr kumimoji="1" lang="ja-JP" altLang="en-US" b="1" dirty="0">
              <a:solidFill>
                <a:schemeClr val="tx1"/>
              </a:solidFill>
              <a:latin typeface="メイリオ" pitchFamily="50" charset="-128"/>
              <a:ea typeface="メイリオ" pitchFamily="50" charset="-128"/>
              <a:cs typeface="メイリオ" pitchFamily="50" charset="-128"/>
            </a:endParaRPr>
          </a:p>
        </p:txBody>
      </p:sp>
      <p:sp>
        <p:nvSpPr>
          <p:cNvPr id="12" name="右矢印 11"/>
          <p:cNvSpPr/>
          <p:nvPr/>
        </p:nvSpPr>
        <p:spPr>
          <a:xfrm>
            <a:off x="6080234" y="4046483"/>
            <a:ext cx="1655379" cy="1119352"/>
          </a:xfrm>
          <a:prstGeom prst="rightArrow">
            <a:avLst/>
          </a:prstGeom>
          <a:solidFill>
            <a:srgbClr val="FFFFCC"/>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latin typeface="メイリオ" pitchFamily="50" charset="-128"/>
                <a:ea typeface="メイリオ" pitchFamily="50" charset="-128"/>
                <a:cs typeface="メイリオ" pitchFamily="50" charset="-128"/>
              </a:rPr>
              <a:t>導入</a:t>
            </a:r>
            <a:r>
              <a:rPr kumimoji="1" lang="ja-JP" altLang="en-US" b="1" dirty="0" smtClean="0">
                <a:solidFill>
                  <a:schemeClr val="tx1"/>
                </a:solidFill>
                <a:latin typeface="メイリオ" pitchFamily="50" charset="-128"/>
                <a:ea typeface="メイリオ" pitchFamily="50" charset="-128"/>
                <a:cs typeface="メイリオ" pitchFamily="50" charset="-128"/>
              </a:rPr>
              <a:t>研修</a:t>
            </a:r>
            <a:endParaRPr kumimoji="1" lang="ja-JP" altLang="en-US" b="1" dirty="0">
              <a:solidFill>
                <a:schemeClr val="tx1"/>
              </a:solidFill>
              <a:latin typeface="メイリオ" pitchFamily="50" charset="-128"/>
              <a:ea typeface="メイリオ" pitchFamily="50" charset="-128"/>
              <a:cs typeface="メイリオ" pitchFamily="50" charset="-128"/>
            </a:endParaRPr>
          </a:p>
        </p:txBody>
      </p:sp>
      <p:sp>
        <p:nvSpPr>
          <p:cNvPr id="13" name="右矢印 12"/>
          <p:cNvSpPr/>
          <p:nvPr/>
        </p:nvSpPr>
        <p:spPr>
          <a:xfrm>
            <a:off x="7809186" y="4656076"/>
            <a:ext cx="3226676" cy="1119352"/>
          </a:xfrm>
          <a:prstGeom prst="rightArrow">
            <a:avLst/>
          </a:prstGeom>
          <a:solidFill>
            <a:srgbClr val="FFFFCC"/>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latin typeface="メイリオ" pitchFamily="50" charset="-128"/>
                <a:ea typeface="メイリオ" pitchFamily="50" charset="-128"/>
                <a:cs typeface="メイリオ" pitchFamily="50" charset="-128"/>
              </a:rPr>
              <a:t>導入支援学習、同行</a:t>
            </a:r>
            <a:endParaRPr kumimoji="1" lang="ja-JP" altLang="en-US" b="1" dirty="0">
              <a:solidFill>
                <a:schemeClr val="tx1"/>
              </a:solidFill>
              <a:latin typeface="メイリオ" pitchFamily="50" charset="-128"/>
              <a:ea typeface="メイリオ" pitchFamily="50" charset="-128"/>
              <a:cs typeface="メイリオ" pitchFamily="50" charset="-128"/>
            </a:endParaRPr>
          </a:p>
        </p:txBody>
      </p:sp>
      <p:sp>
        <p:nvSpPr>
          <p:cNvPr id="16" name="正方形/長方形 15"/>
          <p:cNvSpPr/>
          <p:nvPr/>
        </p:nvSpPr>
        <p:spPr>
          <a:xfrm>
            <a:off x="9412014" y="3515706"/>
            <a:ext cx="1702676" cy="772510"/>
          </a:xfrm>
          <a:prstGeom prst="rect">
            <a:avLst/>
          </a:prstGeom>
          <a:solidFill>
            <a:srgbClr val="00FF99"/>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latin typeface="メイリオ" pitchFamily="50" charset="-128"/>
                <a:ea typeface="メイリオ" pitchFamily="50" charset="-128"/>
                <a:cs typeface="メイリオ" pitchFamily="50" charset="-128"/>
              </a:rPr>
              <a:t>導入レビュー</a:t>
            </a:r>
          </a:p>
        </p:txBody>
      </p:sp>
      <p:sp>
        <p:nvSpPr>
          <p:cNvPr id="17" name="正方形/長方形 16"/>
          <p:cNvSpPr/>
          <p:nvPr/>
        </p:nvSpPr>
        <p:spPr>
          <a:xfrm>
            <a:off x="7735616" y="2280740"/>
            <a:ext cx="1702676" cy="772510"/>
          </a:xfrm>
          <a:prstGeom prst="rect">
            <a:avLst/>
          </a:prstGeom>
          <a:solidFill>
            <a:srgbClr val="00FF99"/>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latin typeface="メイリオ" pitchFamily="50" charset="-128"/>
                <a:ea typeface="メイリオ" pitchFamily="50" charset="-128"/>
                <a:cs typeface="メイリオ" pitchFamily="50" charset="-128"/>
              </a:rPr>
              <a:t>ライセンス</a:t>
            </a:r>
            <a:endParaRPr lang="en-US" altLang="ja-JP" b="1" dirty="0" smtClean="0">
              <a:solidFill>
                <a:schemeClr val="tx1"/>
              </a:solidFill>
              <a:latin typeface="メイリオ" pitchFamily="50" charset="-128"/>
              <a:ea typeface="メイリオ" pitchFamily="50" charset="-128"/>
              <a:cs typeface="メイリオ" pitchFamily="50" charset="-128"/>
            </a:endParaRPr>
          </a:p>
          <a:p>
            <a:pPr algn="ctr"/>
            <a:r>
              <a:rPr lang="ja-JP" altLang="en-US" b="1" dirty="0" smtClean="0">
                <a:solidFill>
                  <a:schemeClr val="tx1"/>
                </a:solidFill>
                <a:latin typeface="メイリオ" pitchFamily="50" charset="-128"/>
                <a:ea typeface="メイリオ" pitchFamily="50" charset="-128"/>
                <a:cs typeface="メイリオ" pitchFamily="50" charset="-128"/>
              </a:rPr>
              <a:t>試験</a:t>
            </a:r>
          </a:p>
        </p:txBody>
      </p:sp>
      <p:sp>
        <p:nvSpPr>
          <p:cNvPr id="14" name="正方形/長方形 13"/>
          <p:cNvSpPr/>
          <p:nvPr/>
        </p:nvSpPr>
        <p:spPr>
          <a:xfrm>
            <a:off x="11459616" y="6271313"/>
            <a:ext cx="340158"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3</a:t>
            </a:r>
            <a:endParaRPr lang="ja-JP" altLang="en-US" b="1" dirty="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329649"/>
            <a:ext cx="8635297" cy="762277"/>
          </a:xfrm>
        </p:spPr>
        <p:txBody>
          <a:bodyPr>
            <a:normAutofit/>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まとめ</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 4"/>
          <p:cNvSpPr>
            <a:spLocks noGrp="1"/>
          </p:cNvSpPr>
          <p:nvPr>
            <p:ph idx="1"/>
          </p:nvPr>
        </p:nvSpPr>
        <p:spPr>
          <a:xfrm>
            <a:off x="1006786" y="1427726"/>
            <a:ext cx="10058400" cy="4050792"/>
          </a:xfrm>
        </p:spPr>
        <p:txBody>
          <a:bodyPr>
            <a:normAutofit/>
          </a:bodyPr>
          <a:lstStyle/>
          <a:p>
            <a:pPr lvl="0">
              <a:buNone/>
              <a:defRPr/>
            </a:pPr>
            <a:endParaRPr lang="en-US" altLang="ja-JP" sz="4400" dirty="0" smtClean="0">
              <a:latin typeface="メイリオ" pitchFamily="50" charset="-128"/>
              <a:ea typeface="メイリオ" pitchFamily="50" charset="-128"/>
              <a:cs typeface="メイリオ" pitchFamily="50" charset="-128"/>
            </a:endParaRPr>
          </a:p>
          <a:p>
            <a:pPr>
              <a:buNone/>
            </a:pPr>
            <a:endParaRPr kumimoji="1" lang="ja-JP" altLang="en-US" sz="4400" dirty="0">
              <a:latin typeface="メイリオ" pitchFamily="50" charset="-128"/>
              <a:ea typeface="メイリオ" pitchFamily="50" charset="-128"/>
              <a:cs typeface="メイリオ" pitchFamily="50" charset="-128"/>
            </a:endParaRPr>
          </a:p>
        </p:txBody>
      </p:sp>
      <p:sp>
        <p:nvSpPr>
          <p:cNvPr id="6" name="角丸四角形 5"/>
          <p:cNvSpPr/>
          <p:nvPr/>
        </p:nvSpPr>
        <p:spPr>
          <a:xfrm>
            <a:off x="1292772" y="1166648"/>
            <a:ext cx="9979573" cy="5202621"/>
          </a:xfrm>
          <a:prstGeom prst="roundRect">
            <a:avLst/>
          </a:prstGeom>
          <a:solidFill>
            <a:srgbClr val="CC99FF"/>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smtClean="0">
                <a:solidFill>
                  <a:schemeClr val="tx1"/>
                </a:solidFill>
                <a:latin typeface="メイリオ" pitchFamily="50" charset="-128"/>
                <a:ea typeface="メイリオ" pitchFamily="50" charset="-128"/>
                <a:cs typeface="メイリオ" pitchFamily="50" charset="-128"/>
              </a:rPr>
              <a:t>今年</a:t>
            </a:r>
            <a:r>
              <a:rPr lang="en-US" altLang="ja-JP" sz="3600" dirty="0" smtClean="0">
                <a:solidFill>
                  <a:schemeClr val="tx1"/>
                </a:solidFill>
                <a:latin typeface="メイリオ" pitchFamily="50" charset="-128"/>
                <a:ea typeface="メイリオ" pitchFamily="50" charset="-128"/>
                <a:cs typeface="メイリオ" pitchFamily="50" charset="-128"/>
              </a:rPr>
              <a:t>1</a:t>
            </a:r>
            <a:r>
              <a:rPr lang="ja-JP" altLang="en-US" sz="3600" dirty="0" smtClean="0">
                <a:solidFill>
                  <a:schemeClr val="tx1"/>
                </a:solidFill>
                <a:latin typeface="メイリオ" pitchFamily="50" charset="-128"/>
                <a:ea typeface="メイリオ" pitchFamily="50" charset="-128"/>
                <a:cs typeface="メイリオ" pitchFamily="50" charset="-128"/>
              </a:rPr>
              <a:t>年間、先輩方に研修や業務を通して</a:t>
            </a:r>
            <a:endParaRPr lang="en-US" altLang="ja-JP" sz="3600" dirty="0" smtClean="0">
              <a:solidFill>
                <a:schemeClr val="tx1"/>
              </a:solidFill>
              <a:latin typeface="メイリオ" pitchFamily="50" charset="-128"/>
              <a:ea typeface="メイリオ" pitchFamily="50" charset="-128"/>
              <a:cs typeface="メイリオ" pitchFamily="50" charset="-128"/>
            </a:endParaRPr>
          </a:p>
          <a:p>
            <a:pPr algn="ctr"/>
            <a:r>
              <a:rPr lang="ja-JP" altLang="en-US" sz="3600" dirty="0" smtClean="0">
                <a:solidFill>
                  <a:schemeClr val="tx1"/>
                </a:solidFill>
                <a:latin typeface="メイリオ" pitchFamily="50" charset="-128"/>
                <a:ea typeface="メイリオ" pitchFamily="50" charset="-128"/>
                <a:cs typeface="メイリオ" pitchFamily="50" charset="-128"/>
              </a:rPr>
              <a:t>多くのことを教えていただき、</a:t>
            </a:r>
            <a:endParaRPr lang="en-US" altLang="ja-JP" sz="3600" dirty="0" smtClean="0">
              <a:solidFill>
                <a:schemeClr val="tx1"/>
              </a:solidFill>
              <a:latin typeface="メイリオ" pitchFamily="50" charset="-128"/>
              <a:ea typeface="メイリオ" pitchFamily="50" charset="-128"/>
              <a:cs typeface="メイリオ" pitchFamily="50" charset="-128"/>
            </a:endParaRPr>
          </a:p>
          <a:p>
            <a:pPr algn="ctr"/>
            <a:r>
              <a:rPr lang="ja-JP" altLang="en-US" sz="3600" dirty="0" smtClean="0">
                <a:solidFill>
                  <a:schemeClr val="tx1"/>
                </a:solidFill>
                <a:latin typeface="メイリオ" pitchFamily="50" charset="-128"/>
                <a:ea typeface="メイリオ" pitchFamily="50" charset="-128"/>
                <a:cs typeface="メイリオ" pitchFamily="50" charset="-128"/>
              </a:rPr>
              <a:t>また、同期に支えていただき</a:t>
            </a:r>
            <a:endParaRPr lang="en-US" altLang="ja-JP" sz="3600" dirty="0" smtClean="0">
              <a:solidFill>
                <a:schemeClr val="tx1"/>
              </a:solidFill>
              <a:latin typeface="メイリオ" pitchFamily="50" charset="-128"/>
              <a:ea typeface="メイリオ" pitchFamily="50" charset="-128"/>
              <a:cs typeface="メイリオ" pitchFamily="50" charset="-128"/>
            </a:endParaRPr>
          </a:p>
          <a:p>
            <a:pPr algn="ctr"/>
            <a:r>
              <a:rPr lang="ja-JP" altLang="en-US" sz="3600" dirty="0" smtClean="0">
                <a:solidFill>
                  <a:schemeClr val="tx1"/>
                </a:solidFill>
                <a:latin typeface="メイリオ" pitchFamily="50" charset="-128"/>
                <a:ea typeface="メイリオ" pitchFamily="50" charset="-128"/>
                <a:cs typeface="メイリオ" pitchFamily="50" charset="-128"/>
              </a:rPr>
              <a:t>少しずつ成長することができました。</a:t>
            </a:r>
            <a:endParaRPr lang="en-US" altLang="ja-JP" sz="3600" dirty="0" smtClean="0">
              <a:solidFill>
                <a:schemeClr val="tx1"/>
              </a:solidFill>
              <a:latin typeface="メイリオ" pitchFamily="50" charset="-128"/>
              <a:ea typeface="メイリオ" pitchFamily="50" charset="-128"/>
              <a:cs typeface="メイリオ" pitchFamily="50" charset="-128"/>
            </a:endParaRPr>
          </a:p>
          <a:p>
            <a:pPr algn="ctr"/>
            <a:endParaRPr lang="en-US" altLang="ja-JP" sz="3600" dirty="0" smtClean="0">
              <a:solidFill>
                <a:schemeClr val="tx1"/>
              </a:solidFill>
              <a:latin typeface="メイリオ" pitchFamily="50" charset="-128"/>
              <a:ea typeface="メイリオ" pitchFamily="50" charset="-128"/>
              <a:cs typeface="メイリオ" pitchFamily="50" charset="-128"/>
            </a:endParaRPr>
          </a:p>
          <a:p>
            <a:pPr algn="ctr"/>
            <a:r>
              <a:rPr lang="ja-JP" altLang="en-US" sz="3600" dirty="0" smtClean="0">
                <a:solidFill>
                  <a:schemeClr val="tx1"/>
                </a:solidFill>
                <a:latin typeface="メイリオ" pitchFamily="50" charset="-128"/>
                <a:ea typeface="メイリオ" pitchFamily="50" charset="-128"/>
                <a:cs typeface="メイリオ" pitchFamily="50" charset="-128"/>
              </a:rPr>
              <a:t>今後は</a:t>
            </a:r>
            <a:r>
              <a:rPr lang="en-US" altLang="ja-JP" sz="3600" dirty="0" smtClean="0">
                <a:solidFill>
                  <a:schemeClr val="tx1"/>
                </a:solidFill>
                <a:latin typeface="メイリオ" pitchFamily="50" charset="-128"/>
                <a:ea typeface="メイリオ" pitchFamily="50" charset="-128"/>
                <a:cs typeface="メイリオ" pitchFamily="50" charset="-128"/>
              </a:rPr>
              <a:t>GAKUEN</a:t>
            </a:r>
            <a:r>
              <a:rPr lang="ja-JP" altLang="en-US" sz="3600" dirty="0" smtClean="0">
                <a:solidFill>
                  <a:schemeClr val="tx1"/>
                </a:solidFill>
                <a:latin typeface="メイリオ" pitchFamily="50" charset="-128"/>
                <a:ea typeface="メイリオ" pitchFamily="50" charset="-128"/>
                <a:cs typeface="メイリオ" pitchFamily="50" charset="-128"/>
              </a:rPr>
              <a:t>事業部、</a:t>
            </a:r>
            <a:endParaRPr lang="en-US" altLang="ja-JP" sz="3600" dirty="0" smtClean="0">
              <a:solidFill>
                <a:schemeClr val="tx1"/>
              </a:solidFill>
              <a:latin typeface="メイリオ" pitchFamily="50" charset="-128"/>
              <a:ea typeface="メイリオ" pitchFamily="50" charset="-128"/>
              <a:cs typeface="メイリオ" pitchFamily="50" charset="-128"/>
            </a:endParaRPr>
          </a:p>
          <a:p>
            <a:pPr algn="ctr"/>
            <a:r>
              <a:rPr lang="ja-JP" altLang="en-US" sz="3600" dirty="0" smtClean="0">
                <a:solidFill>
                  <a:schemeClr val="tx1"/>
                </a:solidFill>
                <a:latin typeface="メイリオ" pitchFamily="50" charset="-128"/>
                <a:ea typeface="メイリオ" pitchFamily="50" charset="-128"/>
                <a:cs typeface="メイリオ" pitchFamily="50" charset="-128"/>
              </a:rPr>
              <a:t>お客様のお役に立てるよう</a:t>
            </a:r>
            <a:endParaRPr lang="en-US" altLang="ja-JP" sz="3600" dirty="0" smtClean="0">
              <a:solidFill>
                <a:schemeClr val="tx1"/>
              </a:solidFill>
              <a:latin typeface="メイリオ" pitchFamily="50" charset="-128"/>
              <a:ea typeface="メイリオ" pitchFamily="50" charset="-128"/>
              <a:cs typeface="メイリオ" pitchFamily="50" charset="-128"/>
            </a:endParaRPr>
          </a:p>
          <a:p>
            <a:pPr algn="ctr"/>
            <a:r>
              <a:rPr lang="ja-JP" altLang="en-US" sz="3600" dirty="0" smtClean="0">
                <a:solidFill>
                  <a:schemeClr val="tx1"/>
                </a:solidFill>
                <a:latin typeface="メイリオ" pitchFamily="50" charset="-128"/>
                <a:ea typeface="メイリオ" pitchFamily="50" charset="-128"/>
                <a:cs typeface="メイリオ" pitchFamily="50" charset="-128"/>
              </a:rPr>
              <a:t>精進して参ります。</a:t>
            </a:r>
            <a:endParaRPr lang="en-US" altLang="ja-JP" sz="3600" dirty="0" smtClean="0">
              <a:solidFill>
                <a:schemeClr val="tx1"/>
              </a:solidFill>
              <a:latin typeface="メイリオ" pitchFamily="50" charset="-128"/>
              <a:ea typeface="メイリオ" pitchFamily="50" charset="-128"/>
              <a:cs typeface="メイリオ" pitchFamily="50" charset="-128"/>
            </a:endParaRPr>
          </a:p>
          <a:p>
            <a:pPr algn="ctr"/>
            <a:r>
              <a:rPr lang="ja-JP" altLang="en-US" sz="3600" dirty="0" smtClean="0">
                <a:solidFill>
                  <a:schemeClr val="tx1"/>
                </a:solidFill>
                <a:latin typeface="メイリオ" pitchFamily="50" charset="-128"/>
                <a:ea typeface="メイリオ" pitchFamily="50" charset="-128"/>
                <a:cs typeface="メイリオ" pitchFamily="50" charset="-128"/>
              </a:rPr>
              <a:t>ありがとうございました。</a:t>
            </a:r>
            <a:endParaRPr lang="en-US" altLang="ja-JP" sz="3600" dirty="0" smtClean="0">
              <a:solidFill>
                <a:schemeClr val="tx1"/>
              </a:solidFill>
              <a:latin typeface="メイリオ" pitchFamily="50" charset="-128"/>
              <a:ea typeface="メイリオ" pitchFamily="50" charset="-128"/>
              <a:cs typeface="メイリオ" pitchFamily="50" charset="-128"/>
            </a:endParaRPr>
          </a:p>
        </p:txBody>
      </p:sp>
      <p:sp>
        <p:nvSpPr>
          <p:cNvPr id="7" name="正方形/長方形 6"/>
          <p:cNvSpPr/>
          <p:nvPr/>
        </p:nvSpPr>
        <p:spPr>
          <a:xfrm>
            <a:off x="11381865" y="6271313"/>
            <a:ext cx="495649" cy="646331"/>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30</a:t>
            </a:r>
          </a:p>
          <a:p>
            <a:pPr algn="ctr"/>
            <a:endParaRPr lang="en-US" altLang="ja-JP" b="1" dirty="0" smtClean="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9" y="329649"/>
            <a:ext cx="1955985" cy="762277"/>
          </a:xfrm>
        </p:spPr>
        <p:txBody>
          <a:bodyPr>
            <a:normAutofit/>
          </a:bodyPr>
          <a:lstStyle/>
          <a:p>
            <a:r>
              <a:rPr kumimoji="1"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目次</a:t>
            </a:r>
            <a:endParaRPr kumimoji="1" lang="ja-JP" altLang="en-US"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1069848" y="1208868"/>
            <a:ext cx="10058400" cy="5215039"/>
          </a:xfrm>
        </p:spPr>
        <p:txBody>
          <a:bodyPr>
            <a:normAutofit lnSpcReduction="10000"/>
          </a:bodyPr>
          <a:lstStyle/>
          <a:p>
            <a:pPr marL="0" indent="0">
              <a:buNone/>
            </a:pPr>
            <a:r>
              <a:rPr lang="en-US" altLang="ja-JP" sz="4400" b="1"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4400" b="1" dirty="0">
                <a:latin typeface="メイリオ" panose="020B0604030504040204" pitchFamily="50" charset="-128"/>
                <a:ea typeface="メイリオ" panose="020B0604030504040204" pitchFamily="50" charset="-128"/>
                <a:cs typeface="メイリオ" panose="020B0604030504040204" pitchFamily="50" charset="-128"/>
              </a:rPr>
              <a:t>　入社～現在</a:t>
            </a: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742950" indent="-742950">
              <a:buAutoNum type="arabicPeriod"/>
            </a:pP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4400" b="1"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400" b="1"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　課配属後の実績・成果</a:t>
            </a:r>
            <a:endParaRPr lang="en-US" altLang="ja-JP" sz="4400" b="1"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4400" b="1"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4400" b="1" dirty="0">
                <a:latin typeface="メイリオ" panose="020B0604030504040204" pitchFamily="50" charset="-128"/>
                <a:ea typeface="メイリオ" panose="020B0604030504040204" pitchFamily="50" charset="-128"/>
                <a:cs typeface="メイリオ" panose="020B0604030504040204" pitchFamily="50" charset="-128"/>
              </a:rPr>
              <a:t>　現状の課題と今後の目標</a:t>
            </a: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4400" b="1"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4400" b="1" dirty="0">
                <a:latin typeface="メイリオ" panose="020B0604030504040204" pitchFamily="50" charset="-128"/>
                <a:ea typeface="メイリオ" panose="020B0604030504040204" pitchFamily="50" charset="-128"/>
                <a:cs typeface="メイリオ" panose="020B0604030504040204" pitchFamily="50" charset="-128"/>
              </a:rPr>
              <a:t>　まとめ</a:t>
            </a:r>
            <a:endParaRPr lang="en-US" altLang="ja-JP" sz="44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dirty="0"/>
          </a:p>
        </p:txBody>
      </p:sp>
      <p:sp>
        <p:nvSpPr>
          <p:cNvPr id="4" name="正方形/長方形 3"/>
          <p:cNvSpPr/>
          <p:nvPr/>
        </p:nvSpPr>
        <p:spPr>
          <a:xfrm>
            <a:off x="11459616" y="6271313"/>
            <a:ext cx="340157"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4</a:t>
            </a:r>
            <a:endParaRPr lang="ja-JP" altLang="en-US" b="1" dirty="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5506918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329649"/>
            <a:ext cx="8635297" cy="762277"/>
          </a:xfrm>
        </p:spPr>
        <p:txBody>
          <a:bodyPr>
            <a:normAutofit/>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 4"/>
          <p:cNvSpPr>
            <a:spLocks noGrp="1"/>
          </p:cNvSpPr>
          <p:nvPr>
            <p:ph idx="1"/>
          </p:nvPr>
        </p:nvSpPr>
        <p:spPr>
          <a:xfrm>
            <a:off x="1006786" y="1427726"/>
            <a:ext cx="10058400" cy="4050792"/>
          </a:xfrm>
        </p:spPr>
        <p:txBody>
          <a:bodyPr>
            <a:normAutofit fontScale="85000" lnSpcReduction="20000"/>
          </a:bodyPr>
          <a:lstStyle/>
          <a:p>
            <a:pPr>
              <a:buNone/>
            </a:pPr>
            <a:r>
              <a:rPr lang="en-US" altLang="ja-JP" sz="4400" dirty="0" smtClean="0">
                <a:latin typeface="メイリオ" pitchFamily="50" charset="-128"/>
                <a:ea typeface="メイリオ" pitchFamily="50" charset="-128"/>
                <a:cs typeface="メイリオ" pitchFamily="50" charset="-128"/>
              </a:rPr>
              <a:t>2-1.</a:t>
            </a:r>
            <a:r>
              <a:rPr lang="ja-JP" altLang="en-US" sz="4400" dirty="0" smtClean="0">
                <a:latin typeface="メイリオ" pitchFamily="50" charset="-128"/>
                <a:ea typeface="メイリオ" pitchFamily="50" charset="-128"/>
                <a:cs typeface="メイリオ" pitchFamily="50" charset="-128"/>
              </a:rPr>
              <a:t>　</a:t>
            </a:r>
            <a:r>
              <a:rPr lang="en-US" altLang="ja-JP" sz="4400" dirty="0" smtClean="0">
                <a:latin typeface="メイリオ" pitchFamily="50" charset="-128"/>
                <a:ea typeface="メイリオ" pitchFamily="50" charset="-128"/>
                <a:cs typeface="メイリオ" pitchFamily="50" charset="-128"/>
              </a:rPr>
              <a:t>EUC</a:t>
            </a:r>
            <a:r>
              <a:rPr lang="ja-JP" altLang="en-US" sz="4400" dirty="0" smtClean="0">
                <a:latin typeface="メイリオ" pitchFamily="50" charset="-128"/>
                <a:ea typeface="メイリオ" pitchFamily="50" charset="-128"/>
                <a:cs typeface="メイリオ" pitchFamily="50" charset="-128"/>
              </a:rPr>
              <a:t>研修を通して</a:t>
            </a:r>
            <a:endParaRPr lang="en-US" altLang="ja-JP" sz="4400" dirty="0" smtClean="0">
              <a:latin typeface="メイリオ" pitchFamily="50" charset="-128"/>
              <a:ea typeface="メイリオ" pitchFamily="50" charset="-128"/>
              <a:cs typeface="メイリオ" pitchFamily="50" charset="-128"/>
            </a:endParaRPr>
          </a:p>
          <a:p>
            <a:pPr>
              <a:buNone/>
            </a:pPr>
            <a:endParaRPr lang="en-US" altLang="ja-JP" sz="4400" dirty="0" smtClean="0">
              <a:latin typeface="メイリオ" pitchFamily="50" charset="-128"/>
              <a:ea typeface="メイリオ" pitchFamily="50" charset="-128"/>
              <a:cs typeface="メイリオ" pitchFamily="50" charset="-128"/>
            </a:endParaRPr>
          </a:p>
          <a:p>
            <a:pPr>
              <a:buNone/>
            </a:pPr>
            <a:r>
              <a:rPr lang="en-US" altLang="ja-JP" sz="4400" dirty="0" smtClean="0">
                <a:latin typeface="メイリオ" pitchFamily="50" charset="-128"/>
                <a:ea typeface="メイリオ" pitchFamily="50" charset="-128"/>
                <a:cs typeface="メイリオ" pitchFamily="50" charset="-128"/>
              </a:rPr>
              <a:t>2-2.</a:t>
            </a:r>
            <a:r>
              <a:rPr lang="ja-JP" altLang="en-US" sz="4400" dirty="0" smtClean="0">
                <a:latin typeface="メイリオ" pitchFamily="50" charset="-128"/>
                <a:ea typeface="メイリオ" pitchFamily="50" charset="-128"/>
                <a:cs typeface="メイリオ" pitchFamily="50" charset="-128"/>
              </a:rPr>
              <a:t>　導入支援レビュー</a:t>
            </a:r>
            <a:endParaRPr lang="en-US" altLang="ja-JP" sz="4400" dirty="0" smtClean="0">
              <a:latin typeface="メイリオ" pitchFamily="50" charset="-128"/>
              <a:ea typeface="メイリオ" pitchFamily="50" charset="-128"/>
              <a:cs typeface="メイリオ" pitchFamily="50" charset="-128"/>
            </a:endParaRPr>
          </a:p>
          <a:p>
            <a:pPr>
              <a:buNone/>
            </a:pPr>
            <a:endParaRPr lang="en-US" altLang="ja-JP" sz="4400" dirty="0" smtClean="0">
              <a:latin typeface="メイリオ" pitchFamily="50" charset="-128"/>
              <a:ea typeface="メイリオ" pitchFamily="50" charset="-128"/>
              <a:cs typeface="メイリオ" pitchFamily="50" charset="-128"/>
            </a:endParaRPr>
          </a:p>
          <a:p>
            <a:pPr>
              <a:buNone/>
            </a:pPr>
            <a:r>
              <a:rPr lang="en-US" altLang="ja-JP" sz="4400" dirty="0" smtClean="0">
                <a:latin typeface="メイリオ" pitchFamily="50" charset="-128"/>
                <a:ea typeface="メイリオ" pitchFamily="50" charset="-128"/>
                <a:cs typeface="メイリオ" pitchFamily="50" charset="-128"/>
              </a:rPr>
              <a:t>2-3.</a:t>
            </a:r>
            <a:r>
              <a:rPr lang="ja-JP" altLang="en-US" sz="4400" dirty="0" smtClean="0">
                <a:latin typeface="メイリオ" pitchFamily="50" charset="-128"/>
                <a:ea typeface="メイリオ" pitchFamily="50" charset="-128"/>
                <a:cs typeface="メイリオ" pitchFamily="50" charset="-128"/>
              </a:rPr>
              <a:t>　初めての操作説明・登録支援</a:t>
            </a:r>
            <a:endParaRPr lang="en-US" altLang="ja-JP" sz="4400" dirty="0" smtClean="0">
              <a:latin typeface="メイリオ" pitchFamily="50" charset="-128"/>
              <a:ea typeface="メイリオ" pitchFamily="50" charset="-128"/>
              <a:cs typeface="メイリオ" pitchFamily="50" charset="-128"/>
            </a:endParaRPr>
          </a:p>
          <a:p>
            <a:pPr>
              <a:buNone/>
            </a:pPr>
            <a:endParaRPr kumimoji="1" lang="en-US" altLang="ja-JP" sz="4400" dirty="0" smtClean="0">
              <a:latin typeface="メイリオ" pitchFamily="50" charset="-128"/>
              <a:ea typeface="メイリオ" pitchFamily="50" charset="-128"/>
              <a:cs typeface="メイリオ" pitchFamily="50" charset="-128"/>
            </a:endParaRPr>
          </a:p>
          <a:p>
            <a:pPr>
              <a:buNone/>
            </a:pPr>
            <a:r>
              <a:rPr lang="en-US" altLang="ja-JP" sz="4400" dirty="0" smtClean="0">
                <a:latin typeface="メイリオ" pitchFamily="50" charset="-128"/>
                <a:ea typeface="メイリオ" pitchFamily="50" charset="-128"/>
                <a:cs typeface="メイリオ" pitchFamily="50" charset="-128"/>
              </a:rPr>
              <a:t>2-4.</a:t>
            </a:r>
            <a:r>
              <a:rPr lang="ja-JP" altLang="en-US" sz="4400" dirty="0" smtClean="0">
                <a:latin typeface="メイリオ" pitchFamily="50" charset="-128"/>
                <a:ea typeface="メイリオ" pitchFamily="50" charset="-128"/>
                <a:cs typeface="メイリオ" pitchFamily="50" charset="-128"/>
              </a:rPr>
              <a:t>　気付き・変化</a:t>
            </a:r>
            <a:endParaRPr kumimoji="1" lang="ja-JP" altLang="en-US" sz="4400" dirty="0"/>
          </a:p>
        </p:txBody>
      </p:sp>
      <p:sp>
        <p:nvSpPr>
          <p:cNvPr id="4" name="正方形/長方形 3"/>
          <p:cNvSpPr/>
          <p:nvPr/>
        </p:nvSpPr>
        <p:spPr>
          <a:xfrm>
            <a:off x="11459616" y="6271313"/>
            <a:ext cx="340158"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5</a:t>
            </a:r>
            <a:endParaRPr lang="ja-JP" altLang="en-US" b="1" dirty="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descr="C:\Users\y.kakutani\Downloads\l_138.png"/>
          <p:cNvPicPr>
            <a:picLocks noGrp="1" noChangeAspect="1" noChangeArrowheads="1"/>
          </p:cNvPicPr>
          <p:nvPr>
            <p:ph idx="1"/>
          </p:nvPr>
        </p:nvPicPr>
        <p:blipFill>
          <a:blip r:embed="rId3" cstate="print"/>
          <a:srcRect/>
          <a:stretch>
            <a:fillRect/>
          </a:stretch>
        </p:blipFill>
        <p:spPr bwMode="auto">
          <a:xfrm>
            <a:off x="4521528" y="2968352"/>
            <a:ext cx="4762500" cy="3333750"/>
          </a:xfrm>
          <a:prstGeom prst="rect">
            <a:avLst/>
          </a:prstGeom>
          <a:noFill/>
        </p:spPr>
      </p:pic>
      <p:sp>
        <p:nvSpPr>
          <p:cNvPr id="6" name="雲形吹き出し 5"/>
          <p:cNvSpPr/>
          <p:nvPr/>
        </p:nvSpPr>
        <p:spPr>
          <a:xfrm>
            <a:off x="835572" y="1371600"/>
            <a:ext cx="6038194" cy="2790497"/>
          </a:xfrm>
          <a:prstGeom prst="cloudCallout">
            <a:avLst>
              <a:gd name="adj1" fmla="val 23019"/>
              <a:gd name="adj2" fmla="val 71005"/>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solidFill>
                  <a:schemeClr val="tx1"/>
                </a:solidFill>
                <a:latin typeface="メイリオ" pitchFamily="50" charset="-128"/>
                <a:ea typeface="メイリオ" pitchFamily="50" charset="-128"/>
                <a:cs typeface="メイリオ" pitchFamily="50" charset="-128"/>
              </a:rPr>
              <a:t>何も対策できずに</a:t>
            </a:r>
            <a:endParaRPr kumimoji="1" lang="en-US" altLang="ja-JP" sz="3200" b="1" dirty="0" smtClean="0">
              <a:solidFill>
                <a:schemeClr val="tx1"/>
              </a:solidFill>
              <a:latin typeface="メイリオ" pitchFamily="50" charset="-128"/>
              <a:ea typeface="メイリオ" pitchFamily="50" charset="-128"/>
              <a:cs typeface="メイリオ" pitchFamily="50" charset="-128"/>
            </a:endParaRPr>
          </a:p>
          <a:p>
            <a:pPr algn="ctr"/>
            <a:r>
              <a:rPr kumimoji="1" lang="ja-JP" altLang="en-US" sz="3200" b="1" dirty="0" smtClean="0">
                <a:solidFill>
                  <a:schemeClr val="tx1"/>
                </a:solidFill>
                <a:latin typeface="メイリオ" pitchFamily="50" charset="-128"/>
                <a:ea typeface="メイリオ" pitchFamily="50" charset="-128"/>
                <a:cs typeface="メイリオ" pitchFamily="50" charset="-128"/>
              </a:rPr>
              <a:t>進捗遅延発生・・・</a:t>
            </a:r>
            <a:endParaRPr kumimoji="1" lang="en-US" altLang="ja-JP" sz="3200" b="1" dirty="0" smtClean="0">
              <a:solidFill>
                <a:schemeClr val="tx1"/>
              </a:solidFill>
              <a:latin typeface="メイリオ" pitchFamily="50" charset="-128"/>
              <a:ea typeface="メイリオ" pitchFamily="50" charset="-128"/>
              <a:cs typeface="メイリオ" pitchFamily="50" charset="-128"/>
            </a:endParaRPr>
          </a:p>
          <a:p>
            <a:pPr algn="ctr"/>
            <a:endParaRPr kumimoji="1" lang="ja-JP" altLang="en-US" dirty="0"/>
          </a:p>
        </p:txBody>
      </p:sp>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2-1.</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EUC</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研修</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10" name="AutoShape 2" descr="http://free-pictograms.com/highresolution/l_138.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ja-JP" altLang="en-US"/>
          </a:p>
        </p:txBody>
      </p:sp>
      <p:sp>
        <p:nvSpPr>
          <p:cNvPr id="7" name="正方形/長方形 6"/>
          <p:cNvSpPr/>
          <p:nvPr/>
        </p:nvSpPr>
        <p:spPr>
          <a:xfrm>
            <a:off x="11459616" y="6271313"/>
            <a:ext cx="340158"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6</a:t>
            </a:r>
            <a:endParaRPr lang="ja-JP" altLang="en-US" b="1" dirty="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2-1.</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EUC</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研修</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 4"/>
          <p:cNvSpPr>
            <a:spLocks noGrp="1"/>
          </p:cNvSpPr>
          <p:nvPr>
            <p:ph idx="1"/>
          </p:nvPr>
        </p:nvSpPr>
        <p:spPr>
          <a:xfrm>
            <a:off x="1006786" y="1664216"/>
            <a:ext cx="10058400" cy="4050792"/>
          </a:xfrm>
        </p:spPr>
        <p:txBody>
          <a:bodyPr/>
          <a:lstStyle/>
          <a:p>
            <a:pPr>
              <a:buNone/>
            </a:pPr>
            <a:endParaRPr lang="en-US" altLang="ja-JP" sz="4400" dirty="0" smtClean="0">
              <a:latin typeface="メイリオ" pitchFamily="50" charset="-128"/>
              <a:ea typeface="メイリオ" pitchFamily="50" charset="-128"/>
              <a:cs typeface="メイリオ" pitchFamily="50" charset="-128"/>
            </a:endParaRPr>
          </a:p>
          <a:p>
            <a:pPr>
              <a:buNone/>
            </a:pPr>
            <a:endParaRPr lang="en-US" altLang="ja-JP" sz="4400" dirty="0" smtClean="0">
              <a:latin typeface="メイリオ" pitchFamily="50" charset="-128"/>
              <a:ea typeface="メイリオ" pitchFamily="50" charset="-128"/>
              <a:cs typeface="メイリオ" pitchFamily="50" charset="-128"/>
            </a:endParaRPr>
          </a:p>
          <a:p>
            <a:pPr>
              <a:buNone/>
            </a:pPr>
            <a:endParaRPr kumimoji="1" lang="en-US" altLang="ja-JP" sz="4400" dirty="0" smtClean="0">
              <a:latin typeface="メイリオ" pitchFamily="50" charset="-128"/>
              <a:ea typeface="メイリオ" pitchFamily="50" charset="-128"/>
              <a:cs typeface="メイリオ" pitchFamily="50" charset="-128"/>
            </a:endParaRPr>
          </a:p>
          <a:p>
            <a:pPr>
              <a:buNone/>
            </a:pPr>
            <a:endParaRPr lang="en-US" altLang="ja-JP" sz="4400" dirty="0" smtClean="0">
              <a:latin typeface="メイリオ" pitchFamily="50" charset="-128"/>
              <a:ea typeface="メイリオ" pitchFamily="50" charset="-128"/>
              <a:cs typeface="メイリオ" pitchFamily="50" charset="-128"/>
            </a:endParaRPr>
          </a:p>
          <a:p>
            <a:pPr>
              <a:buNone/>
            </a:pPr>
            <a:endParaRPr kumimoji="1" lang="ja-JP" altLang="en-US" dirty="0">
              <a:latin typeface="メイリオ" pitchFamily="50" charset="-128"/>
              <a:ea typeface="メイリオ" pitchFamily="50" charset="-128"/>
              <a:cs typeface="メイリオ" pitchFamily="50" charset="-128"/>
            </a:endParaRPr>
          </a:p>
        </p:txBody>
      </p:sp>
      <p:sp>
        <p:nvSpPr>
          <p:cNvPr id="4" name="コンテンツ プレースホルダ 4"/>
          <p:cNvSpPr txBox="1">
            <a:spLocks/>
          </p:cNvSpPr>
          <p:nvPr/>
        </p:nvSpPr>
        <p:spPr>
          <a:xfrm>
            <a:off x="1006786" y="2042600"/>
            <a:ext cx="10058400" cy="4050792"/>
          </a:xfrm>
          <a:prstGeom prst="rect">
            <a:avLst/>
          </a:prstGeom>
        </p:spPr>
        <p:txBody>
          <a:bodyPr vert="horz" lIns="91440" tIns="45720" rIns="91440" bIns="45720" rtlCol="0">
            <a:normAutofit/>
          </a:bodyPr>
          <a:lstStyle/>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r>
              <a:rPr kumimoji="1" lang="ja-JP" altLang="en-US" sz="60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rPr>
              <a:t>①　予想外の作業</a:t>
            </a:r>
            <a:endParaRPr kumimoji="1" lang="en-US" altLang="ja-JP" sz="60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60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en-US" altLang="ja-JP" sz="6000" b="0" i="0" u="none" strike="noStrike" kern="120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endParaRPr>
          </a:p>
          <a:p>
            <a:pPr marL="182880" marR="0" lvl="0" indent="-182880" algn="l" defTabSz="914400" rtl="0" eaLnBrk="1" fontAlgn="auto" latinLnBrk="0" hangingPunct="1">
              <a:lnSpc>
                <a:spcPct val="90000"/>
              </a:lnSpc>
              <a:spcBef>
                <a:spcPts val="1200"/>
              </a:spcBef>
              <a:spcAft>
                <a:spcPts val="0"/>
              </a:spcAft>
              <a:buClr>
                <a:schemeClr val="accent1">
                  <a:lumMod val="75000"/>
                </a:schemeClr>
              </a:buClr>
              <a:buSzPct val="85000"/>
              <a:buFont typeface="Wingdings" pitchFamily="2" charset="2"/>
              <a:buNone/>
              <a:tabLst/>
              <a:defRPr/>
            </a:pPr>
            <a:endParaRPr kumimoji="1" lang="ja-JP" altLang="en-US" sz="20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6" name="正方形/長方形 5"/>
          <p:cNvSpPr/>
          <p:nvPr/>
        </p:nvSpPr>
        <p:spPr>
          <a:xfrm>
            <a:off x="11459616" y="6271313"/>
            <a:ext cx="340158"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7</a:t>
            </a:r>
            <a:endParaRPr lang="ja-JP" altLang="en-US" b="1" dirty="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8" y="613429"/>
            <a:ext cx="8635297" cy="762277"/>
          </a:xfrm>
        </p:spPr>
        <p:txBody>
          <a:bodyPr>
            <a:normAutofit fontScale="90000"/>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課配属後の実績・成果</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2-1.</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EUC</a:t>
            </a:r>
            <a:r>
              <a:rPr lang="ja-JP" altLang="en-US" sz="4000" dirty="0" smtClean="0">
                <a:latin typeface="メイリオ" panose="020B0604030504040204" pitchFamily="50" charset="-128"/>
                <a:ea typeface="メイリオ" panose="020B0604030504040204" pitchFamily="50" charset="-128"/>
                <a:cs typeface="メイリオ" panose="020B0604030504040204" pitchFamily="50" charset="-128"/>
              </a:rPr>
              <a:t>研修</a:t>
            </a:r>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 4"/>
          <p:cNvSpPr>
            <a:spLocks noGrp="1"/>
          </p:cNvSpPr>
          <p:nvPr>
            <p:ph idx="1"/>
          </p:nvPr>
        </p:nvSpPr>
        <p:spPr>
          <a:xfrm>
            <a:off x="1006786" y="2042600"/>
            <a:ext cx="10058400" cy="4050792"/>
          </a:xfrm>
        </p:spPr>
        <p:txBody>
          <a:bodyPr/>
          <a:lstStyle/>
          <a:p>
            <a:pPr>
              <a:buNone/>
            </a:pPr>
            <a:r>
              <a:rPr lang="ja-JP" altLang="en-US" sz="6000" dirty="0" smtClean="0">
                <a:latin typeface="メイリオ" pitchFamily="50" charset="-128"/>
                <a:ea typeface="メイリオ" pitchFamily="50" charset="-128"/>
                <a:cs typeface="メイリオ" pitchFamily="50" charset="-128"/>
              </a:rPr>
              <a:t>①　予想外の作業</a:t>
            </a:r>
            <a:endParaRPr lang="en-US" altLang="ja-JP" sz="6000" dirty="0" smtClean="0">
              <a:latin typeface="メイリオ" pitchFamily="50" charset="-128"/>
              <a:ea typeface="メイリオ" pitchFamily="50" charset="-128"/>
              <a:cs typeface="メイリオ" pitchFamily="50" charset="-128"/>
            </a:endParaRPr>
          </a:p>
          <a:p>
            <a:pPr>
              <a:buNone/>
            </a:pPr>
            <a:endParaRPr kumimoji="1" lang="en-US" altLang="ja-JP" sz="6000" dirty="0" smtClean="0">
              <a:latin typeface="メイリオ" pitchFamily="50" charset="-128"/>
              <a:ea typeface="メイリオ" pitchFamily="50" charset="-128"/>
              <a:cs typeface="メイリオ" pitchFamily="50" charset="-128"/>
            </a:endParaRPr>
          </a:p>
          <a:p>
            <a:pPr>
              <a:buNone/>
            </a:pPr>
            <a:r>
              <a:rPr lang="ja-JP" altLang="en-US" sz="6000" dirty="0" smtClean="0">
                <a:latin typeface="メイリオ" pitchFamily="50" charset="-128"/>
                <a:ea typeface="メイリオ" pitchFamily="50" charset="-128"/>
                <a:cs typeface="メイリオ" pitchFamily="50" charset="-128"/>
              </a:rPr>
              <a:t>②　知識不足</a:t>
            </a:r>
            <a:endParaRPr lang="en-US" altLang="ja-JP" sz="6000" dirty="0" smtClean="0">
              <a:latin typeface="メイリオ" pitchFamily="50" charset="-128"/>
              <a:ea typeface="メイリオ" pitchFamily="50" charset="-128"/>
              <a:cs typeface="メイリオ" pitchFamily="50" charset="-128"/>
            </a:endParaRPr>
          </a:p>
          <a:p>
            <a:pPr>
              <a:buNone/>
            </a:pPr>
            <a:endParaRPr kumimoji="1" lang="ja-JP" altLang="en-US" dirty="0">
              <a:latin typeface="メイリオ" pitchFamily="50" charset="-128"/>
              <a:ea typeface="メイリオ" pitchFamily="50" charset="-128"/>
              <a:cs typeface="メイリオ" pitchFamily="50" charset="-128"/>
            </a:endParaRPr>
          </a:p>
        </p:txBody>
      </p:sp>
      <p:sp>
        <p:nvSpPr>
          <p:cNvPr id="4" name="正方形/長方形 3"/>
          <p:cNvSpPr/>
          <p:nvPr/>
        </p:nvSpPr>
        <p:spPr>
          <a:xfrm>
            <a:off x="11459616" y="6271313"/>
            <a:ext cx="340158" cy="369332"/>
          </a:xfrm>
          <a:prstGeom prst="rect">
            <a:avLst/>
          </a:prstGeom>
        </p:spPr>
        <p:txBody>
          <a:bodyPr wrap="none">
            <a:spAutoFit/>
          </a:bodyPr>
          <a:lstStyle/>
          <a:p>
            <a:pPr algn="ctr"/>
            <a:r>
              <a:rPr lang="en-US" altLang="ja-JP" b="1" dirty="0" smtClean="0">
                <a:solidFill>
                  <a:schemeClr val="bg1"/>
                </a:solidFill>
                <a:latin typeface="メイリオ" pitchFamily="50" charset="-128"/>
                <a:ea typeface="メイリオ" pitchFamily="50" charset="-128"/>
                <a:cs typeface="メイリオ" pitchFamily="50" charset="-128"/>
              </a:rPr>
              <a:t>7</a:t>
            </a:r>
            <a:endParaRPr lang="ja-JP" altLang="en-US" b="1" dirty="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136683891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版活字">
  <a:themeElements>
    <a:clrScheme name="木版活字">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版活字">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版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TM03090434[[fn=木版活字]]</Template>
  <TotalTime>3363</TotalTime>
  <Words>3823</Words>
  <Application>Microsoft Office PowerPoint</Application>
  <PresentationFormat>ユーザー設定</PresentationFormat>
  <Paragraphs>516</Paragraphs>
  <Slides>40</Slides>
  <Notes>40</Notes>
  <HiddenSlides>0</HiddenSlides>
  <MMClips>0</MMClips>
  <ScaleCrop>false</ScaleCrop>
  <HeadingPairs>
    <vt:vector size="4" baseType="variant">
      <vt:variant>
        <vt:lpstr>テーマ</vt:lpstr>
      </vt:variant>
      <vt:variant>
        <vt:i4>1</vt:i4>
      </vt:variant>
      <vt:variant>
        <vt:lpstr>スライド タイトル</vt:lpstr>
      </vt:variant>
      <vt:variant>
        <vt:i4>40</vt:i4>
      </vt:variant>
    </vt:vector>
  </HeadingPairs>
  <TitlesOfParts>
    <vt:vector size="41" baseType="lpstr">
      <vt:lpstr>木版活字</vt:lpstr>
      <vt:lpstr>2016年度新人成果発表会</vt:lpstr>
      <vt:lpstr>目次</vt:lpstr>
      <vt:lpstr>目次</vt:lpstr>
      <vt:lpstr>1.　入社～現在</vt:lpstr>
      <vt:lpstr>目次</vt:lpstr>
      <vt:lpstr>2.　課配属後の実績・成果</vt:lpstr>
      <vt:lpstr>2.　課配属後の実績・成果 　2-1.　EUC研修</vt:lpstr>
      <vt:lpstr>2.　課配属後の実績・成果 　2-1.　EUC研修</vt:lpstr>
      <vt:lpstr>2.　課配属後の実績・成果 　2-1.　EUC研修</vt:lpstr>
      <vt:lpstr>2.　課配属後の実績・成果 　2-1.　EUC研修</vt:lpstr>
      <vt:lpstr>2.　課配属後の実績・成果 　2-1.　EUC研修</vt:lpstr>
      <vt:lpstr>2.　課配属後の実績・成果 　2-1.　EUC研修</vt:lpstr>
      <vt:lpstr>2.　課配属後の実績・成果 　2-1.　EUC研修</vt:lpstr>
      <vt:lpstr>2.　課配属後の実績・成果 　2-1.　EUC研修</vt:lpstr>
      <vt:lpstr>2.　課配属後の実績・成果 　2-1.　EUC研修</vt:lpstr>
      <vt:lpstr>2.　課配属後の実績・成果 　2-1.　EUC研修</vt:lpstr>
      <vt:lpstr>2.　課配属後の実績・成果 　2-2.　導入支援レビュー</vt:lpstr>
      <vt:lpstr>2.　課配属後の実績・成果 　2-2.　導入支援レビュー</vt:lpstr>
      <vt:lpstr>2.　課配属後の実績・成果 　2-2.　導入支援レビュー</vt:lpstr>
      <vt:lpstr>2.　課配属後の実績・成果 　2-2.　導入支援レビュー</vt:lpstr>
      <vt:lpstr>2.　課配属後の実績・成果 　2-2.　導入支援レビュー</vt:lpstr>
      <vt:lpstr>2.　課配属後の実績・成果 　2-2.　導入支援レビュー</vt:lpstr>
      <vt:lpstr>2.　課配属後の実績・成果 　2-2.　導入支援レビュー</vt:lpstr>
      <vt:lpstr>2.　課配属後の実績・成果 　2-2.　導入支援レビュー</vt:lpstr>
      <vt:lpstr>2.　課配属後の実績・成果 　2-2.　導入支援レビュー</vt:lpstr>
      <vt:lpstr>2.　課配属後の実績・成果 　2-2.　導入支援レビュー</vt:lpstr>
      <vt:lpstr>2.　課配属後の実績・成果 　2-3.　初めての操作説明・登録支援 </vt:lpstr>
      <vt:lpstr>2.　課配属後の実績・成果 　2-3.　初めての操作説明・登録支援 </vt:lpstr>
      <vt:lpstr>2.　課配属後の実績・成果 　2-3.　初めての操作説明・登録支援 </vt:lpstr>
      <vt:lpstr>2.　課配属後の実績・成果 　2-3.　初めての操作説明・登録支援 </vt:lpstr>
      <vt:lpstr>2.　課配属後の実績・成果 　2-3.　初めての操作説明・登録支援 </vt:lpstr>
      <vt:lpstr>2.　課配属後の実績・成果 　2-3.　初めての操作説明・登録支援 </vt:lpstr>
      <vt:lpstr>2.　課配属後の実績・成果 　2-3.　初めての操作説明・登録支援 </vt:lpstr>
      <vt:lpstr>2.　課配属後の実績・成果 　2-4.　気付き・変化 </vt:lpstr>
      <vt:lpstr>目次</vt:lpstr>
      <vt:lpstr>3.　現状の課題と今後の目標</vt:lpstr>
      <vt:lpstr>3.　現状の課題と今後の目標</vt:lpstr>
      <vt:lpstr>3.　現状の課題と今後の目標</vt:lpstr>
      <vt:lpstr>目次</vt:lpstr>
      <vt:lpstr>4.　まとめ</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2016年度新人成果発表会</dc:title>
  <dc:creator>y.kakutani</dc:creator>
  <cp:lastModifiedBy>y.kakutani</cp:lastModifiedBy>
  <cp:revision>97</cp:revision>
  <dcterms:created xsi:type="dcterms:W3CDTF">2017-03-10T08:54:39Z</dcterms:created>
  <dcterms:modified xsi:type="dcterms:W3CDTF">2017-03-13T01:31:55Z</dcterms:modified>
</cp:coreProperties>
</file>